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34"/>
  </p:notesMasterIdLst>
  <p:sldIdLst>
    <p:sldId id="289" r:id="rId4"/>
    <p:sldId id="272" r:id="rId5"/>
    <p:sldId id="258" r:id="rId6"/>
    <p:sldId id="259" r:id="rId7"/>
    <p:sldId id="261" r:id="rId8"/>
    <p:sldId id="260" r:id="rId9"/>
    <p:sldId id="262" r:id="rId10"/>
    <p:sldId id="287" r:id="rId11"/>
    <p:sldId id="288" r:id="rId12"/>
    <p:sldId id="264" r:id="rId13"/>
    <p:sldId id="263" r:id="rId14"/>
    <p:sldId id="286" r:id="rId15"/>
    <p:sldId id="265" r:id="rId16"/>
    <p:sldId id="266" r:id="rId17"/>
    <p:sldId id="267" r:id="rId18"/>
    <p:sldId id="268" r:id="rId19"/>
    <p:sldId id="276" r:id="rId20"/>
    <p:sldId id="282" r:id="rId21"/>
    <p:sldId id="281" r:id="rId22"/>
    <p:sldId id="280" r:id="rId23"/>
    <p:sldId id="279" r:id="rId24"/>
    <p:sldId id="278" r:id="rId25"/>
    <p:sldId id="283" r:id="rId26"/>
    <p:sldId id="284" r:id="rId27"/>
    <p:sldId id="285" r:id="rId28"/>
    <p:sldId id="275" r:id="rId29"/>
    <p:sldId id="277" r:id="rId30"/>
    <p:sldId id="271" r:id="rId31"/>
    <p:sldId id="292" r:id="rId32"/>
    <p:sldId id="2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9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9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80633-863C-40B4-A7A3-EAF28A64EFFF}" type="datetimeFigureOut">
              <a:rPr lang="en-CA" smtClean="0"/>
              <a:t>2023-08-11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4D997-F368-4AFE-854C-635460691CA8}" type="slidenum">
              <a:rPr lang="en-CA" smtClean="0"/>
              <a:t>‹#›</a:t>
            </a:fld>
            <a:endParaRPr lang="en-CA"/>
          </a:p>
        </p:txBody>
      </p:sp>
    </p:spTree>
    <p:extLst>
      <p:ext uri="{BB962C8B-B14F-4D97-AF65-F5344CB8AC3E}">
        <p14:creationId xmlns:p14="http://schemas.microsoft.com/office/powerpoint/2010/main" val="2928376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854D997-F368-4AFE-854C-635460691CA8}" type="slidenum">
              <a:rPr lang="en-CA" smtClean="0"/>
              <a:t>3</a:t>
            </a:fld>
            <a:endParaRPr lang="en-CA"/>
          </a:p>
        </p:txBody>
      </p:sp>
    </p:spTree>
    <p:extLst>
      <p:ext uri="{BB962C8B-B14F-4D97-AF65-F5344CB8AC3E}">
        <p14:creationId xmlns:p14="http://schemas.microsoft.com/office/powerpoint/2010/main" val="292394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854D997-F368-4AFE-854C-635460691CA8}" type="slidenum">
              <a:rPr lang="en-CA" smtClean="0"/>
              <a:t>28</a:t>
            </a:fld>
            <a:endParaRPr lang="en-CA"/>
          </a:p>
        </p:txBody>
      </p:sp>
    </p:spTree>
    <p:extLst>
      <p:ext uri="{BB962C8B-B14F-4D97-AF65-F5344CB8AC3E}">
        <p14:creationId xmlns:p14="http://schemas.microsoft.com/office/powerpoint/2010/main" val="104566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My conclusion is that I agree with Paul of the New Testament, Mount Sinai is in Arabia. </a:t>
            </a:r>
            <a:endParaRPr lang="en-US" dirty="0"/>
          </a:p>
        </p:txBody>
      </p:sp>
      <p:sp>
        <p:nvSpPr>
          <p:cNvPr id="4" name="Slide Number Placeholder 3"/>
          <p:cNvSpPr>
            <a:spLocks noGrp="1"/>
          </p:cNvSpPr>
          <p:nvPr>
            <p:ph type="sldNum" sz="quarter" idx="10"/>
          </p:nvPr>
        </p:nvSpPr>
        <p:spPr/>
        <p:txBody>
          <a:bodyPr/>
          <a:lstStyle/>
          <a:p>
            <a:fld id="{BCD1ACF7-C1A4-4DE8-804B-CC83F83A5A93}" type="slidenum">
              <a:rPr lang="en-US" smtClean="0"/>
              <a:t>29</a:t>
            </a:fld>
            <a:endParaRPr lang="en-US"/>
          </a:p>
        </p:txBody>
      </p:sp>
    </p:spTree>
    <p:extLst>
      <p:ext uri="{BB962C8B-B14F-4D97-AF65-F5344CB8AC3E}">
        <p14:creationId xmlns:p14="http://schemas.microsoft.com/office/powerpoint/2010/main" val="37327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B9BFFFC-27CD-49E8-B9AB-F137A746E72B}"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192501471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A44C92C-A157-4A2C-8B8C-B400AF652BB8}"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400926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2AC1AC5-2059-456A-A70A-19D2CC1F22E1}"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13296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0021B9F-8512-4057-8E6C-4DE188285714}"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3255026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73C72DA-533C-4F0B-8E3A-F1D5DA37465F}"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332714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CAB4C-C8E8-43E5-A13D-E841CEEF7E9B}"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336161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3868BB0-300C-4784-9A9F-F2A89B1FD792}" type="datetime1">
              <a:rPr lang="en-US" smtClean="0"/>
              <a:t>8/11/2023</a:t>
            </a:fld>
            <a:endParaRPr lang="en-CA"/>
          </a:p>
        </p:txBody>
      </p:sp>
      <p:sp>
        <p:nvSpPr>
          <p:cNvPr id="6" name="Footer Placeholder 5"/>
          <p:cNvSpPr>
            <a:spLocks noGrp="1"/>
          </p:cNvSpPr>
          <p:nvPr>
            <p:ph type="ftr" sz="quarter" idx="11"/>
          </p:nvPr>
        </p:nvSpPr>
        <p:spPr/>
        <p:txBody>
          <a:bodyPr/>
          <a:lstStyle/>
          <a:p>
            <a:r>
              <a:rPr lang="en-CA"/>
              <a:t>Jacques Gauvin</a:t>
            </a:r>
          </a:p>
        </p:txBody>
      </p:sp>
      <p:sp>
        <p:nvSpPr>
          <p:cNvPr id="7" name="Slide Number Placeholder 6"/>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1934427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4351B1F-B0C6-4987-8948-339A49FCBDDB}" type="datetime1">
              <a:rPr lang="en-US" smtClean="0"/>
              <a:t>8/11/2023</a:t>
            </a:fld>
            <a:endParaRPr lang="en-CA"/>
          </a:p>
        </p:txBody>
      </p:sp>
      <p:sp>
        <p:nvSpPr>
          <p:cNvPr id="8" name="Footer Placeholder 7"/>
          <p:cNvSpPr>
            <a:spLocks noGrp="1"/>
          </p:cNvSpPr>
          <p:nvPr>
            <p:ph type="ftr" sz="quarter" idx="11"/>
          </p:nvPr>
        </p:nvSpPr>
        <p:spPr/>
        <p:txBody>
          <a:bodyPr/>
          <a:lstStyle/>
          <a:p>
            <a:r>
              <a:rPr lang="en-CA"/>
              <a:t>Jacques Gauvin</a:t>
            </a:r>
          </a:p>
        </p:txBody>
      </p:sp>
      <p:sp>
        <p:nvSpPr>
          <p:cNvPr id="9" name="Slide Number Placeholder 8"/>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1822927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ED2AD16-EACB-4BDD-8948-2BC2097C5E83}" type="datetime1">
              <a:rPr lang="en-US" smtClean="0"/>
              <a:t>8/11/2023</a:t>
            </a:fld>
            <a:endParaRPr lang="en-CA"/>
          </a:p>
        </p:txBody>
      </p:sp>
      <p:sp>
        <p:nvSpPr>
          <p:cNvPr id="4" name="Footer Placeholder 3"/>
          <p:cNvSpPr>
            <a:spLocks noGrp="1"/>
          </p:cNvSpPr>
          <p:nvPr>
            <p:ph type="ftr" sz="quarter" idx="11"/>
          </p:nvPr>
        </p:nvSpPr>
        <p:spPr/>
        <p:txBody>
          <a:bodyPr/>
          <a:lstStyle/>
          <a:p>
            <a:r>
              <a:rPr lang="en-CA"/>
              <a:t>Jacques Gauvin</a:t>
            </a:r>
          </a:p>
        </p:txBody>
      </p:sp>
      <p:sp>
        <p:nvSpPr>
          <p:cNvPr id="5" name="Slide Number Placeholder 4"/>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1103112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B557-4DEE-4233-8D2D-A33013B451D1}"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710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037805-AF3B-41A6-94F3-85A6A13AA137}" type="datetime1">
              <a:rPr lang="en-US" smtClean="0"/>
              <a:t>8/11/2023</a:t>
            </a:fld>
            <a:endParaRPr lang="en-CA"/>
          </a:p>
        </p:txBody>
      </p:sp>
      <p:sp>
        <p:nvSpPr>
          <p:cNvPr id="6" name="Footer Placeholder 5"/>
          <p:cNvSpPr>
            <a:spLocks noGrp="1"/>
          </p:cNvSpPr>
          <p:nvPr>
            <p:ph type="ftr" sz="quarter" idx="11"/>
          </p:nvPr>
        </p:nvSpPr>
        <p:spPr/>
        <p:txBody>
          <a:bodyPr/>
          <a:lstStyle/>
          <a:p>
            <a:r>
              <a:rPr lang="en-CA"/>
              <a:t>Jacques Gauvin</a:t>
            </a:r>
          </a:p>
        </p:txBody>
      </p:sp>
      <p:sp>
        <p:nvSpPr>
          <p:cNvPr id="7" name="Slide Number Placeholder 6"/>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278462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71B70F0-7C16-407C-9D0A-4FBF5B142BCE}"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3674817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2B2BE-405E-43C4-8101-55E85988BD22}" type="datetime1">
              <a:rPr lang="en-US" smtClean="0"/>
              <a:t>8/11/2023</a:t>
            </a:fld>
            <a:endParaRPr lang="en-CA"/>
          </a:p>
        </p:txBody>
      </p:sp>
      <p:sp>
        <p:nvSpPr>
          <p:cNvPr id="6" name="Footer Placeholder 5"/>
          <p:cNvSpPr>
            <a:spLocks noGrp="1"/>
          </p:cNvSpPr>
          <p:nvPr>
            <p:ph type="ftr" sz="quarter" idx="11"/>
          </p:nvPr>
        </p:nvSpPr>
        <p:spPr/>
        <p:txBody>
          <a:bodyPr/>
          <a:lstStyle/>
          <a:p>
            <a:r>
              <a:rPr lang="en-CA"/>
              <a:t>Jacques Gauvin</a:t>
            </a:r>
          </a:p>
        </p:txBody>
      </p:sp>
      <p:sp>
        <p:nvSpPr>
          <p:cNvPr id="7" name="Slide Number Placeholder 6"/>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367286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D4F4C42-2E48-473B-A797-1B14D84B9A2C}"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3225605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493C37D-1501-4071-8A38-7039B55D8A43}"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E61DA4B5-0615-453F-9001-5119FE3E3196}" type="slidenum">
              <a:rPr lang="en-CA" smtClean="0"/>
              <a:t>‹#›</a:t>
            </a:fld>
            <a:endParaRPr lang="en-CA"/>
          </a:p>
        </p:txBody>
      </p:sp>
    </p:spTree>
    <p:extLst>
      <p:ext uri="{BB962C8B-B14F-4D97-AF65-F5344CB8AC3E}">
        <p14:creationId xmlns:p14="http://schemas.microsoft.com/office/powerpoint/2010/main" val="405321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EFE1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DB9A3AF-1175-4C22-827E-62E9A019BFA8}" type="datetime1">
              <a:rPr lang="en-US" smtClean="0">
                <a:solidFill>
                  <a:prstClr val="white">
                    <a:tint val="75000"/>
                  </a:prstClr>
                </a:solidFill>
              </a:rPr>
              <a:t>8/11/2023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r>
              <a:rPr lang="en-CA">
                <a:solidFill>
                  <a:prstClr val="white">
                    <a:tint val="75000"/>
                  </a:prstClr>
                </a:solidFill>
              </a:rPr>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4494130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02E29D1-937E-4ADC-8DC7-EC27AAD15DFF}" type="datetime1">
              <a:rPr lang="en-US" smtClean="0">
                <a:solidFill>
                  <a:prstClr val="white">
                    <a:tint val="75000"/>
                  </a:prstClr>
                </a:solidFill>
              </a:rPr>
              <a:t>8/11/2023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r>
              <a:rPr lang="en-CA">
                <a:solidFill>
                  <a:prstClr val="white">
                    <a:tint val="75000"/>
                  </a:prstClr>
                </a:solidFill>
              </a:rPr>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059113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BC853-F561-4A05-A34E-5F3131D3261B}" type="datetime1">
              <a:rPr lang="en-US" smtClean="0">
                <a:solidFill>
                  <a:prstClr val="white">
                    <a:tint val="75000"/>
                  </a:prstClr>
                </a:solidFill>
              </a:rPr>
              <a:t>8/11/2023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r>
              <a:rPr lang="en-CA">
                <a:solidFill>
                  <a:prstClr val="white">
                    <a:tint val="75000"/>
                  </a:prstClr>
                </a:solidFill>
              </a:rPr>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4268435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93BBB5D-0EE9-4E53-8E89-9D3C7CD23FC1}" type="datetime1">
              <a:rPr lang="en-US" smtClean="0">
                <a:solidFill>
                  <a:prstClr val="white">
                    <a:tint val="75000"/>
                  </a:prstClr>
                </a:solidFill>
              </a:rPr>
              <a:t>8/11/2023</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r>
              <a:rPr lang="en-CA">
                <a:solidFill>
                  <a:prstClr val="white">
                    <a:tint val="75000"/>
                  </a:prstClr>
                </a:solidFill>
              </a:rPr>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031562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4152C3A-58A3-435C-93AF-D2D4D8FE7CB8}" type="datetime1">
              <a:rPr lang="en-US" smtClean="0">
                <a:solidFill>
                  <a:prstClr val="white">
                    <a:tint val="75000"/>
                  </a:prstClr>
                </a:solidFill>
              </a:rPr>
              <a:t>8/11/2023</a:t>
            </a:fld>
            <a:endParaRPr lang="en-CA">
              <a:solidFill>
                <a:prstClr val="white">
                  <a:tint val="75000"/>
                </a:prstClr>
              </a:solidFill>
            </a:endParaRPr>
          </a:p>
        </p:txBody>
      </p:sp>
      <p:sp>
        <p:nvSpPr>
          <p:cNvPr id="8" name="Footer Placeholder 7"/>
          <p:cNvSpPr>
            <a:spLocks noGrp="1"/>
          </p:cNvSpPr>
          <p:nvPr>
            <p:ph type="ftr" sz="quarter" idx="11"/>
          </p:nvPr>
        </p:nvSpPr>
        <p:spPr/>
        <p:txBody>
          <a:bodyPr/>
          <a:lstStyle/>
          <a:p>
            <a:r>
              <a:rPr lang="en-CA">
                <a:solidFill>
                  <a:prstClr val="white">
                    <a:tint val="75000"/>
                  </a:prstClr>
                </a:solidFill>
              </a:rPr>
              <a:t>Jacques Gauvin</a:t>
            </a:r>
          </a:p>
        </p:txBody>
      </p:sp>
      <p:sp>
        <p:nvSpPr>
          <p:cNvPr id="9" name="Slide Number Placeholder 8"/>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86820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92882C6-CCEC-4087-BA47-3E0543BC0848}" type="datetime1">
              <a:rPr lang="en-US" smtClean="0">
                <a:solidFill>
                  <a:prstClr val="white">
                    <a:tint val="75000"/>
                  </a:prstClr>
                </a:solidFill>
              </a:rPr>
              <a:t>8/11/2023</a:t>
            </a:fld>
            <a:endParaRPr lang="en-CA">
              <a:solidFill>
                <a:prstClr val="white">
                  <a:tint val="75000"/>
                </a:prstClr>
              </a:solidFill>
            </a:endParaRPr>
          </a:p>
        </p:txBody>
      </p:sp>
      <p:sp>
        <p:nvSpPr>
          <p:cNvPr id="4" name="Footer Placeholder 3"/>
          <p:cNvSpPr>
            <a:spLocks noGrp="1"/>
          </p:cNvSpPr>
          <p:nvPr>
            <p:ph type="ftr" sz="quarter" idx="11"/>
          </p:nvPr>
        </p:nvSpPr>
        <p:spPr/>
        <p:txBody>
          <a:bodyPr/>
          <a:lstStyle/>
          <a:p>
            <a:r>
              <a:rPr lang="en-CA">
                <a:solidFill>
                  <a:prstClr val="white">
                    <a:tint val="75000"/>
                  </a:prstClr>
                </a:solidFill>
              </a:rPr>
              <a:t>Jacques Gauvin</a:t>
            </a:r>
          </a:p>
        </p:txBody>
      </p:sp>
      <p:sp>
        <p:nvSpPr>
          <p:cNvPr id="5" name="Slide Number Placeholder 4"/>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404838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201F5-10D7-4323-B188-AEE08D0DA11D}" type="datetime1">
              <a:rPr lang="en-US" smtClean="0">
                <a:solidFill>
                  <a:prstClr val="white">
                    <a:tint val="75000"/>
                  </a:prstClr>
                </a:solidFill>
              </a:rPr>
              <a:t>8/11/2023</a:t>
            </a:fld>
            <a:endParaRPr lang="en-CA">
              <a:solidFill>
                <a:prstClr val="white">
                  <a:tint val="75000"/>
                </a:prstClr>
              </a:solidFill>
            </a:endParaRPr>
          </a:p>
        </p:txBody>
      </p:sp>
      <p:sp>
        <p:nvSpPr>
          <p:cNvPr id="3" name="Footer Placeholder 2"/>
          <p:cNvSpPr>
            <a:spLocks noGrp="1"/>
          </p:cNvSpPr>
          <p:nvPr>
            <p:ph type="ftr" sz="quarter" idx="11"/>
          </p:nvPr>
        </p:nvSpPr>
        <p:spPr/>
        <p:txBody>
          <a:bodyPr/>
          <a:lstStyle/>
          <a:p>
            <a:r>
              <a:rPr lang="en-CA">
                <a:solidFill>
                  <a:prstClr val="white">
                    <a:tint val="75000"/>
                  </a:prstClr>
                </a:solidFill>
              </a:rPr>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28558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70CC4D-5402-49A4-9FA9-10D01D1971F3}"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3390504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B535E0-4096-480A-81DA-AADEC014DBD6}" type="datetime1">
              <a:rPr lang="en-US" smtClean="0">
                <a:solidFill>
                  <a:prstClr val="white">
                    <a:tint val="75000"/>
                  </a:prstClr>
                </a:solidFill>
              </a:rPr>
              <a:t>8/11/2023</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r>
              <a:rPr lang="en-CA">
                <a:solidFill>
                  <a:prstClr val="white">
                    <a:tint val="75000"/>
                  </a:prstClr>
                </a:solidFill>
              </a:rPr>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3147308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B78754-180A-4CA2-AE54-FF1B50D2E4F9}" type="datetime1">
              <a:rPr lang="en-US" smtClean="0">
                <a:solidFill>
                  <a:prstClr val="white">
                    <a:tint val="75000"/>
                  </a:prstClr>
                </a:solidFill>
              </a:rPr>
              <a:t>8/11/2023</a:t>
            </a:fld>
            <a:endParaRPr lang="en-CA">
              <a:solidFill>
                <a:prstClr val="white">
                  <a:tint val="75000"/>
                </a:prstClr>
              </a:solidFill>
            </a:endParaRPr>
          </a:p>
        </p:txBody>
      </p:sp>
      <p:sp>
        <p:nvSpPr>
          <p:cNvPr id="6" name="Footer Placeholder 5"/>
          <p:cNvSpPr>
            <a:spLocks noGrp="1"/>
          </p:cNvSpPr>
          <p:nvPr>
            <p:ph type="ftr" sz="quarter" idx="11"/>
          </p:nvPr>
        </p:nvSpPr>
        <p:spPr/>
        <p:txBody>
          <a:bodyPr/>
          <a:lstStyle/>
          <a:p>
            <a:r>
              <a:rPr lang="en-CA">
                <a:solidFill>
                  <a:prstClr val="white">
                    <a:tint val="75000"/>
                  </a:prstClr>
                </a:solidFill>
              </a:rPr>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778025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AFE6991-AF6E-4A7B-ABA5-1EB1A1BE26A7}" type="datetime1">
              <a:rPr lang="en-US" smtClean="0">
                <a:solidFill>
                  <a:prstClr val="white">
                    <a:tint val="75000"/>
                  </a:prstClr>
                </a:solidFill>
              </a:rPr>
              <a:t>8/11/2023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r>
              <a:rPr lang="en-CA">
                <a:solidFill>
                  <a:prstClr val="white">
                    <a:tint val="75000"/>
                  </a:prstClr>
                </a:solidFill>
              </a:rPr>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384874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FEFE16"/>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019D0E0-6E80-454C-9E82-C11FF0A2CBFA}" type="datetime1">
              <a:rPr lang="en-US" smtClean="0">
                <a:solidFill>
                  <a:prstClr val="white">
                    <a:tint val="75000"/>
                  </a:prstClr>
                </a:solidFill>
              </a:rPr>
              <a:t>8/11/2023</a:t>
            </a:fld>
            <a:endParaRPr lang="en-CA">
              <a:solidFill>
                <a:prstClr val="white">
                  <a:tint val="75000"/>
                </a:prstClr>
              </a:solidFill>
            </a:endParaRPr>
          </a:p>
        </p:txBody>
      </p:sp>
      <p:sp>
        <p:nvSpPr>
          <p:cNvPr id="5" name="Footer Placeholder 4"/>
          <p:cNvSpPr>
            <a:spLocks noGrp="1"/>
          </p:cNvSpPr>
          <p:nvPr>
            <p:ph type="ftr" sz="quarter" idx="11"/>
          </p:nvPr>
        </p:nvSpPr>
        <p:spPr/>
        <p:txBody>
          <a:bodyPr/>
          <a:lstStyle/>
          <a:p>
            <a:r>
              <a:rPr lang="en-CA">
                <a:solidFill>
                  <a:prstClr val="white">
                    <a:tint val="75000"/>
                  </a:prstClr>
                </a:solidFill>
              </a:rPr>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2677439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4452961-24AD-425B-8D9A-E15A9C19D963}" type="datetime1">
              <a:rPr lang="en-US" smtClean="0"/>
              <a:t>8/11/2023</a:t>
            </a:fld>
            <a:endParaRPr lang="en-CA"/>
          </a:p>
        </p:txBody>
      </p:sp>
      <p:sp>
        <p:nvSpPr>
          <p:cNvPr id="6" name="Footer Placeholder 5"/>
          <p:cNvSpPr>
            <a:spLocks noGrp="1"/>
          </p:cNvSpPr>
          <p:nvPr>
            <p:ph type="ftr" sz="quarter" idx="11"/>
          </p:nvPr>
        </p:nvSpPr>
        <p:spPr/>
        <p:txBody>
          <a:bodyPr/>
          <a:lstStyle/>
          <a:p>
            <a:r>
              <a:rPr lang="en-CA"/>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342388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B266B07B-44CF-4397-9586-580F53FEF1A1}" type="datetime1">
              <a:rPr lang="en-US" smtClean="0"/>
              <a:t>8/11/2023</a:t>
            </a:fld>
            <a:endParaRPr lang="en-CA"/>
          </a:p>
        </p:txBody>
      </p:sp>
      <p:sp>
        <p:nvSpPr>
          <p:cNvPr id="8" name="Footer Placeholder 7"/>
          <p:cNvSpPr>
            <a:spLocks noGrp="1"/>
          </p:cNvSpPr>
          <p:nvPr>
            <p:ph type="ftr" sz="quarter" idx="11"/>
          </p:nvPr>
        </p:nvSpPr>
        <p:spPr/>
        <p:txBody>
          <a:bodyPr/>
          <a:lstStyle/>
          <a:p>
            <a:r>
              <a:rPr lang="en-CA"/>
              <a:t>Jacques Gauvin</a:t>
            </a:r>
          </a:p>
        </p:txBody>
      </p:sp>
      <p:sp>
        <p:nvSpPr>
          <p:cNvPr id="9" name="Slide Number Placeholder 8"/>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368947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C933A94-F760-4232-9760-19D55D32D9A6}" type="datetime1">
              <a:rPr lang="en-US" smtClean="0"/>
              <a:t>8/11/2023</a:t>
            </a:fld>
            <a:endParaRPr lang="en-CA"/>
          </a:p>
        </p:txBody>
      </p:sp>
      <p:sp>
        <p:nvSpPr>
          <p:cNvPr id="4" name="Footer Placeholder 3"/>
          <p:cNvSpPr>
            <a:spLocks noGrp="1"/>
          </p:cNvSpPr>
          <p:nvPr>
            <p:ph type="ftr" sz="quarter" idx="11"/>
          </p:nvPr>
        </p:nvSpPr>
        <p:spPr/>
        <p:txBody>
          <a:bodyPr/>
          <a:lstStyle/>
          <a:p>
            <a:r>
              <a:rPr lang="en-CA"/>
              <a:t>Jacques Gauvin</a:t>
            </a:r>
          </a:p>
        </p:txBody>
      </p:sp>
      <p:sp>
        <p:nvSpPr>
          <p:cNvPr id="5" name="Slide Number Placeholder 4"/>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373297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FFC000"/>
                </a:solidFill>
              </a:defRPr>
            </a:lvl1pPr>
          </a:lstStyle>
          <a:p>
            <a:fld id="{266610DC-570A-4D97-8BB2-7577444F8B2A}" type="datetime1">
              <a:rPr lang="en-US" smtClean="0"/>
              <a:t>8/11/2023</a:t>
            </a:fld>
            <a:endParaRPr lang="en-CA" dirty="0"/>
          </a:p>
        </p:txBody>
      </p:sp>
      <p:sp>
        <p:nvSpPr>
          <p:cNvPr id="3" name="Footer Placeholder 2"/>
          <p:cNvSpPr>
            <a:spLocks noGrp="1"/>
          </p:cNvSpPr>
          <p:nvPr>
            <p:ph type="ftr" sz="quarter" idx="11"/>
          </p:nvPr>
        </p:nvSpPr>
        <p:spPr/>
        <p:txBody>
          <a:bodyPr/>
          <a:lstStyle>
            <a:lvl1pPr>
              <a:defRPr>
                <a:solidFill>
                  <a:srgbClr val="FFC000"/>
                </a:solidFill>
              </a:defRPr>
            </a:lvl1pPr>
          </a:lstStyle>
          <a:p>
            <a:r>
              <a:rPr lang="en-CA" dirty="0"/>
              <a:t>Jacques Gauvin</a:t>
            </a:r>
          </a:p>
        </p:txBody>
      </p:sp>
      <p:sp>
        <p:nvSpPr>
          <p:cNvPr id="4" name="Slide Number Placeholder 3"/>
          <p:cNvSpPr>
            <a:spLocks noGrp="1"/>
          </p:cNvSpPr>
          <p:nvPr>
            <p:ph type="sldNum" sz="quarter" idx="12"/>
          </p:nvPr>
        </p:nvSpPr>
        <p:spPr/>
        <p:txBody>
          <a:bodyPr/>
          <a:lstStyle>
            <a:lvl1pPr>
              <a:defRPr>
                <a:solidFill>
                  <a:srgbClr val="FFC000"/>
                </a:solidFill>
              </a:defRPr>
            </a:lvl1pPr>
          </a:lstStyle>
          <a:p>
            <a:fld id="{4F29730C-286E-412D-8565-D54FD0E711F3}" type="slidenum">
              <a:rPr lang="en-CA" smtClean="0"/>
              <a:pPr/>
              <a:t>‹#›</a:t>
            </a:fld>
            <a:endParaRPr lang="en-CA" dirty="0"/>
          </a:p>
        </p:txBody>
      </p:sp>
    </p:spTree>
    <p:extLst>
      <p:ext uri="{BB962C8B-B14F-4D97-AF65-F5344CB8AC3E}">
        <p14:creationId xmlns:p14="http://schemas.microsoft.com/office/powerpoint/2010/main" val="97636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A027F4-C551-4CD2-B5A9-3C872EC0643E}" type="datetime1">
              <a:rPr lang="en-US" smtClean="0"/>
              <a:t>8/11/2023</a:t>
            </a:fld>
            <a:endParaRPr lang="en-CA"/>
          </a:p>
        </p:txBody>
      </p:sp>
      <p:sp>
        <p:nvSpPr>
          <p:cNvPr id="6" name="Footer Placeholder 5"/>
          <p:cNvSpPr>
            <a:spLocks noGrp="1"/>
          </p:cNvSpPr>
          <p:nvPr>
            <p:ph type="ftr" sz="quarter" idx="11"/>
          </p:nvPr>
        </p:nvSpPr>
        <p:spPr/>
        <p:txBody>
          <a:bodyPr/>
          <a:lstStyle/>
          <a:p>
            <a:r>
              <a:rPr lang="en-CA"/>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208508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3E407E-1E4B-47E3-B906-33600A89351A}" type="datetime1">
              <a:rPr lang="en-US" smtClean="0"/>
              <a:t>8/11/2023</a:t>
            </a:fld>
            <a:endParaRPr lang="en-CA"/>
          </a:p>
        </p:txBody>
      </p:sp>
      <p:sp>
        <p:nvSpPr>
          <p:cNvPr id="6" name="Footer Placeholder 5"/>
          <p:cNvSpPr>
            <a:spLocks noGrp="1"/>
          </p:cNvSpPr>
          <p:nvPr>
            <p:ph type="ftr" sz="quarter" idx="11"/>
          </p:nvPr>
        </p:nvSpPr>
        <p:spPr/>
        <p:txBody>
          <a:bodyPr/>
          <a:lstStyle/>
          <a:p>
            <a:r>
              <a:rPr lang="en-CA"/>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t>‹#›</a:t>
            </a:fld>
            <a:endParaRPr lang="en-CA"/>
          </a:p>
        </p:txBody>
      </p:sp>
    </p:spTree>
    <p:extLst>
      <p:ext uri="{BB962C8B-B14F-4D97-AF65-F5344CB8AC3E}">
        <p14:creationId xmlns:p14="http://schemas.microsoft.com/office/powerpoint/2010/main" val="234555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98A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AA8E9-F905-44A8-ABBA-80824412AA52}" type="datetime1">
              <a:rPr lang="en-US" smtClean="0"/>
              <a:t>8/11/2023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Jacques Gauvin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730C-286E-412D-8565-D54FD0E711F3}" type="slidenum">
              <a:rPr lang="en-CA" smtClean="0"/>
              <a:t>‹#›</a:t>
            </a:fld>
            <a:endParaRPr lang="en-CA"/>
          </a:p>
        </p:txBody>
      </p:sp>
    </p:spTree>
    <p:extLst>
      <p:ext uri="{BB962C8B-B14F-4D97-AF65-F5344CB8AC3E}">
        <p14:creationId xmlns:p14="http://schemas.microsoft.com/office/powerpoint/2010/main" val="129932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598A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E0931-D318-4032-90DB-079D7CB62AF7}" type="datetime1">
              <a:rPr lang="en-US" smtClean="0"/>
              <a:t>8/11/2023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Jacques Gauvin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DA4B5-0615-453F-9001-5119FE3E3196}" type="slidenum">
              <a:rPr lang="en-CA" smtClean="0"/>
              <a:t>‹#›</a:t>
            </a:fld>
            <a:endParaRPr lang="en-CA"/>
          </a:p>
        </p:txBody>
      </p:sp>
    </p:spTree>
    <p:extLst>
      <p:ext uri="{BB962C8B-B14F-4D97-AF65-F5344CB8AC3E}">
        <p14:creationId xmlns:p14="http://schemas.microsoft.com/office/powerpoint/2010/main" val="213429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C90FAF-2ABD-426A-B6A1-40BD018085BB}" type="datetime1">
              <a:rPr lang="en-US" smtClean="0">
                <a:solidFill>
                  <a:prstClr val="white">
                    <a:tint val="75000"/>
                  </a:prstClr>
                </a:solidFill>
              </a:rPr>
              <a:t>8/11/2023</a:t>
            </a:fld>
            <a:endParaRPr lang="en-CA">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solidFill>
                  <a:prstClr val="white">
                    <a:tint val="75000"/>
                  </a:prstClr>
                </a:solidFill>
              </a:rPr>
              <a:t>Jacques Gauvin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730C-286E-412D-8565-D54FD0E711F3}" type="slidenum">
              <a:rPr lang="en-CA" smtClean="0">
                <a:solidFill>
                  <a:prstClr val="white">
                    <a:tint val="75000"/>
                  </a:prstClr>
                </a:solidFill>
              </a:rPr>
              <a:pPr/>
              <a:t>‹#›</a:t>
            </a:fld>
            <a:endParaRPr lang="en-CA">
              <a:solidFill>
                <a:prstClr val="white">
                  <a:tint val="75000"/>
                </a:prstClr>
              </a:solidFill>
            </a:endParaRPr>
          </a:p>
        </p:txBody>
      </p:sp>
    </p:spTree>
    <p:extLst>
      <p:ext uri="{BB962C8B-B14F-4D97-AF65-F5344CB8AC3E}">
        <p14:creationId xmlns:p14="http://schemas.microsoft.com/office/powerpoint/2010/main" val="11840687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hyperlink" Target="http://www.panoramio.com/user/8025852" TargetMode="Externa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7.xml"/><Relationship Id="rId1" Type="http://schemas.openxmlformats.org/officeDocument/2006/relationships/tags" Target="../tags/tag22.xml"/><Relationship Id="rId5" Type="http://schemas.microsoft.com/office/2007/relationships/hdphoto" Target="../media/hdphoto1.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31.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hyperlink" Target="https://www.youtube.com/watch?v=C4HxXD6OXw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477" y="90084"/>
            <a:ext cx="11928764" cy="6660573"/>
          </a:xfrm>
          <a:prstGeom prst="rect">
            <a:avLst/>
          </a:prstGeom>
          <a:solidFill>
            <a:srgbClr val="C00000"/>
          </a:solidFill>
        </p:spPr>
        <p:txBody>
          <a:bodyPr wrap="square" rtlCol="0">
            <a:spAutoFit/>
          </a:bodyPr>
          <a:lstStyle/>
          <a:p>
            <a:endParaRPr lang="en-CA" dirty="0">
              <a:solidFill>
                <a:prstClr val="white"/>
              </a:solidFill>
            </a:endParaRPr>
          </a:p>
        </p:txBody>
      </p:sp>
      <p:sp>
        <p:nvSpPr>
          <p:cNvPr id="2" name="Title 1"/>
          <p:cNvSpPr>
            <a:spLocks noGrp="1"/>
          </p:cNvSpPr>
          <p:nvPr>
            <p:ph type="ctrTitle"/>
          </p:nvPr>
        </p:nvSpPr>
        <p:spPr>
          <a:xfrm>
            <a:off x="4520040" y="1828594"/>
            <a:ext cx="3131127" cy="717728"/>
          </a:xfrm>
        </p:spPr>
        <p:txBody>
          <a:bodyPr>
            <a:normAutofit/>
          </a:bodyPr>
          <a:lstStyle/>
          <a:p>
            <a:r>
              <a:rPr lang="en-CA" sz="3600" dirty="0">
                <a:solidFill>
                  <a:srgbClr val="FFFF00"/>
                </a:solidFill>
              </a:rPr>
              <a:t>Presented By</a:t>
            </a:r>
          </a:p>
        </p:txBody>
      </p:sp>
      <p:sp>
        <p:nvSpPr>
          <p:cNvPr id="3" name="Subtitle 2"/>
          <p:cNvSpPr>
            <a:spLocks noGrp="1"/>
          </p:cNvSpPr>
          <p:nvPr>
            <p:ph type="subTitle" idx="1"/>
          </p:nvPr>
        </p:nvSpPr>
        <p:spPr>
          <a:xfrm>
            <a:off x="2360468" y="2760211"/>
            <a:ext cx="7493574" cy="924128"/>
          </a:xfrm>
        </p:spPr>
        <p:txBody>
          <a:bodyPr>
            <a:noAutofit/>
          </a:bodyPr>
          <a:lstStyle/>
          <a:p>
            <a:r>
              <a:rPr lang="en-CA" sz="4400" dirty="0">
                <a:solidFill>
                  <a:srgbClr val="FFFF00"/>
                </a:solidFill>
                <a:latin typeface="Arial Rounded MT Bold" panose="020F0704030504030204" pitchFamily="34" charset="0"/>
              </a:rPr>
              <a:t>Jacques Gauvin</a:t>
            </a:r>
            <a:endParaRPr lang="en-CA" sz="4400" dirty="0">
              <a:solidFill>
                <a:srgbClr val="FFFF00"/>
              </a:solidFill>
            </a:endParaRPr>
          </a:p>
        </p:txBody>
      </p:sp>
      <p:sp>
        <p:nvSpPr>
          <p:cNvPr id="7" name="TextBox 6"/>
          <p:cNvSpPr txBox="1"/>
          <p:nvPr/>
        </p:nvSpPr>
        <p:spPr>
          <a:xfrm>
            <a:off x="5019672" y="5734091"/>
            <a:ext cx="2175167" cy="400110"/>
          </a:xfrm>
          <a:prstGeom prst="rect">
            <a:avLst/>
          </a:prstGeom>
          <a:noFill/>
        </p:spPr>
        <p:txBody>
          <a:bodyPr wrap="square" rtlCol="0">
            <a:spAutoFit/>
          </a:bodyPr>
          <a:lstStyle/>
          <a:p>
            <a:r>
              <a:rPr lang="en-CA" sz="2000" dirty="0">
                <a:solidFill>
                  <a:srgbClr val="FFFF00"/>
                </a:solidFill>
              </a:rPr>
              <a:t>jacquesgauvin.com</a:t>
            </a:r>
          </a:p>
        </p:txBody>
      </p:sp>
      <p:sp>
        <p:nvSpPr>
          <p:cNvPr id="5" name="TextBox 4"/>
          <p:cNvSpPr txBox="1"/>
          <p:nvPr/>
        </p:nvSpPr>
        <p:spPr>
          <a:xfrm>
            <a:off x="2594259" y="541791"/>
            <a:ext cx="7025991" cy="1323439"/>
          </a:xfrm>
          <a:prstGeom prst="rect">
            <a:avLst/>
          </a:prstGeom>
          <a:noFill/>
        </p:spPr>
        <p:txBody>
          <a:bodyPr wrap="square" rtlCol="0">
            <a:spAutoFit/>
          </a:bodyPr>
          <a:lstStyle/>
          <a:p>
            <a:r>
              <a:rPr lang="en-CA" sz="8000" dirty="0">
                <a:solidFill>
                  <a:srgbClr val="FFFF00"/>
                </a:solidFill>
                <a:latin typeface="Algerian" panose="04020705040A02060702" pitchFamily="82" charset="0"/>
              </a:rPr>
              <a:t>Mount Sinai ?</a:t>
            </a:r>
          </a:p>
        </p:txBody>
      </p:sp>
      <p:pic>
        <p:nvPicPr>
          <p:cNvPr id="9" name="Picture 8">
            <a:extLst>
              <a:ext uri="{FF2B5EF4-FFF2-40B4-BE49-F238E27FC236}">
                <a16:creationId xmlns:a16="http://schemas.microsoft.com/office/drawing/2014/main" id="{00C78FB0-14B6-5129-AA7B-AE0431C912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049" y="3951945"/>
            <a:ext cx="963636" cy="1285861"/>
          </a:xfrm>
          <a:prstGeom prst="rect">
            <a:avLst/>
          </a:prstGeom>
        </p:spPr>
      </p:pic>
    </p:spTree>
    <p:custDataLst>
      <p:tags r:id="rId1"/>
    </p:custDataLst>
    <p:extLst>
      <p:ext uri="{BB962C8B-B14F-4D97-AF65-F5344CB8AC3E}">
        <p14:creationId xmlns:p14="http://schemas.microsoft.com/office/powerpoint/2010/main" val="2875696048"/>
      </p:ext>
    </p:extLst>
  </p:cSld>
  <p:clrMapOvr>
    <a:masterClrMapping/>
  </p:clrMapOvr>
  <mc:AlternateContent xmlns:mc="http://schemas.openxmlformats.org/markup-compatibility/2006" xmlns:p14="http://schemas.microsoft.com/office/powerpoint/2010/main">
    <mc:Choice Requires="p14">
      <p:transition spd="slow" p14:dur="2000" advTm="8813"/>
    </mc:Choice>
    <mc:Fallback xmlns="">
      <p:transition spd="slow" advTm="88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423" y="1709993"/>
            <a:ext cx="7208736" cy="3438013"/>
          </a:xfrm>
          <a:prstGeom prst="rect">
            <a:avLst/>
          </a:prstGeom>
          <a:ln w="3175">
            <a:solidFill>
              <a:schemeClr val="tx1"/>
            </a:solidFill>
          </a:ln>
        </p:spPr>
      </p:pic>
      <p:sp>
        <p:nvSpPr>
          <p:cNvPr id="3" name="TextBox 2"/>
          <p:cNvSpPr txBox="1"/>
          <p:nvPr/>
        </p:nvSpPr>
        <p:spPr>
          <a:xfrm>
            <a:off x="516082" y="1720840"/>
            <a:ext cx="3522518" cy="3416320"/>
          </a:xfrm>
          <a:prstGeom prst="rect">
            <a:avLst/>
          </a:prstGeom>
          <a:noFill/>
        </p:spPr>
        <p:txBody>
          <a:bodyPr wrap="square" rtlCol="0">
            <a:spAutoFit/>
          </a:bodyPr>
          <a:lstStyle/>
          <a:p>
            <a:r>
              <a:rPr lang="en-CA" dirty="0"/>
              <a:t>This image shows that by crossing the Red Sea they would leave Egypt and enter Arabia.</a:t>
            </a:r>
          </a:p>
          <a:p>
            <a:endParaRPr lang="en-CA" dirty="0"/>
          </a:p>
          <a:p>
            <a:r>
              <a:rPr lang="en-CA" dirty="0"/>
              <a:t>The sketch also shows the underwater topography which made it possible to cross at this location when God parted the sea. You can see a relatively shallow sea bed at the location of the red arrow and steep, treacherous slopes on both sides.</a:t>
            </a:r>
          </a:p>
        </p:txBody>
      </p:sp>
      <p:sp>
        <p:nvSpPr>
          <p:cNvPr id="4" name="Date Placeholder 3"/>
          <p:cNvSpPr>
            <a:spLocks noGrp="1"/>
          </p:cNvSpPr>
          <p:nvPr>
            <p:ph type="dt" sz="half" idx="10"/>
          </p:nvPr>
        </p:nvSpPr>
        <p:spPr/>
        <p:txBody>
          <a:bodyPr/>
          <a:lstStyle/>
          <a:p>
            <a:fld id="{8A7C1078-D849-464A-A9AF-8A02431B8C47}"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10</a:t>
            </a:fld>
            <a:endParaRPr lang="en-CA"/>
          </a:p>
        </p:txBody>
      </p:sp>
    </p:spTree>
    <p:custDataLst>
      <p:tags r:id="rId1"/>
    </p:custDataLst>
    <p:extLst>
      <p:ext uri="{BB962C8B-B14F-4D97-AF65-F5344CB8AC3E}">
        <p14:creationId xmlns:p14="http://schemas.microsoft.com/office/powerpoint/2010/main" val="1313899174"/>
      </p:ext>
    </p:extLst>
  </p:cSld>
  <p:clrMapOvr>
    <a:masterClrMapping/>
  </p:clrMapOvr>
  <mc:AlternateContent xmlns:mc="http://schemas.openxmlformats.org/markup-compatibility/2006" xmlns:p14="http://schemas.microsoft.com/office/powerpoint/2010/main">
    <mc:Choice Requires="p14">
      <p:transition spd="slow" p14:dur="2000" advTm="34168"/>
    </mc:Choice>
    <mc:Fallback xmlns="">
      <p:transition spd="slow" advTm="341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9301" y="1282833"/>
            <a:ext cx="7866976" cy="4292333"/>
          </a:xfrm>
          <a:prstGeom prst="rect">
            <a:avLst/>
          </a:prstGeom>
          <a:effectLst>
            <a:glow rad="228600">
              <a:schemeClr val="accent6">
                <a:lumMod val="40000"/>
                <a:lumOff val="60000"/>
                <a:alpha val="40000"/>
              </a:schemeClr>
            </a:glow>
          </a:effectLst>
        </p:spPr>
      </p:pic>
      <p:sp>
        <p:nvSpPr>
          <p:cNvPr id="3" name="TextBox 2"/>
          <p:cNvSpPr txBox="1"/>
          <p:nvPr/>
        </p:nvSpPr>
        <p:spPr>
          <a:xfrm>
            <a:off x="475723" y="2274838"/>
            <a:ext cx="3293918" cy="2308324"/>
          </a:xfrm>
          <a:prstGeom prst="rect">
            <a:avLst/>
          </a:prstGeom>
          <a:noFill/>
        </p:spPr>
        <p:txBody>
          <a:bodyPr wrap="square" rtlCol="0">
            <a:spAutoFit/>
          </a:bodyPr>
          <a:lstStyle/>
          <a:p>
            <a:r>
              <a:rPr lang="en-CA" dirty="0"/>
              <a:t>This image shows the approximate width of the Red Sea at this Nuweiba crossing location. It is about 10 miles or 16 kilometres across.</a:t>
            </a:r>
          </a:p>
          <a:p>
            <a:endParaRPr lang="en-CA" dirty="0"/>
          </a:p>
          <a:p>
            <a:r>
              <a:rPr lang="en-CA" dirty="0"/>
              <a:t>Nuweiba Beach is roughly 3 miles by 4 miles.</a:t>
            </a:r>
          </a:p>
        </p:txBody>
      </p:sp>
      <p:sp>
        <p:nvSpPr>
          <p:cNvPr id="4" name="Date Placeholder 3"/>
          <p:cNvSpPr>
            <a:spLocks noGrp="1"/>
          </p:cNvSpPr>
          <p:nvPr>
            <p:ph type="dt" sz="half" idx="10"/>
          </p:nvPr>
        </p:nvSpPr>
        <p:spPr/>
        <p:txBody>
          <a:bodyPr/>
          <a:lstStyle/>
          <a:p>
            <a:fld id="{5756B537-BABA-4DB7-BBEC-547E8CF68432}"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11</a:t>
            </a:fld>
            <a:endParaRPr lang="en-CA"/>
          </a:p>
        </p:txBody>
      </p:sp>
    </p:spTree>
    <p:custDataLst>
      <p:tags r:id="rId1"/>
    </p:custDataLst>
    <p:extLst>
      <p:ext uri="{BB962C8B-B14F-4D97-AF65-F5344CB8AC3E}">
        <p14:creationId xmlns:p14="http://schemas.microsoft.com/office/powerpoint/2010/main" val="2982199890"/>
      </p:ext>
    </p:extLst>
  </p:cSld>
  <p:clrMapOvr>
    <a:masterClrMapping/>
  </p:clrMapOvr>
  <mc:AlternateContent xmlns:mc="http://schemas.openxmlformats.org/markup-compatibility/2006" xmlns:p14="http://schemas.microsoft.com/office/powerpoint/2010/main">
    <mc:Choice Requires="p14">
      <p:transition spd="slow" p14:dur="2000" advTm="22461"/>
    </mc:Choice>
    <mc:Fallback xmlns="">
      <p:transition spd="slow" advTm="22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1F351-486E-4D86-A726-1A3932C6B31B}" type="datetime1">
              <a:rPr lang="en-US" smtClean="0"/>
              <a:t>8/11/2023</a:t>
            </a:fld>
            <a:endParaRPr lang="en-CA" dirty="0"/>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12</a:t>
            </a:fld>
            <a:endParaRPr lang="en-CA"/>
          </a:p>
        </p:txBody>
      </p:sp>
      <p:sp>
        <p:nvSpPr>
          <p:cNvPr id="5" name="TextBox 4"/>
          <p:cNvSpPr txBox="1"/>
          <p:nvPr/>
        </p:nvSpPr>
        <p:spPr>
          <a:xfrm>
            <a:off x="1463198" y="884732"/>
            <a:ext cx="9265603" cy="5088535"/>
          </a:xfrm>
          <a:prstGeom prst="rect">
            <a:avLst/>
          </a:prstGeom>
          <a:noFill/>
        </p:spPr>
        <p:txBody>
          <a:bodyPr wrap="square" rtlCol="0">
            <a:spAutoFit/>
          </a:bodyPr>
          <a:lstStyle/>
          <a:p>
            <a:r>
              <a:rPr lang="en-US" dirty="0"/>
              <a:t>Exodus 14:22–29</a:t>
            </a:r>
            <a:r>
              <a:rPr lang="en-CA" dirty="0"/>
              <a:t> (NKJV) </a:t>
            </a:r>
          </a:p>
          <a:p>
            <a:r>
              <a:rPr lang="en-CA" i="1" dirty="0"/>
              <a:t>22 </a:t>
            </a:r>
            <a:r>
              <a:rPr lang="en-US" i="1" dirty="0"/>
              <a:t>So the children of Israel went into the midst of the sea on the dry ground, and the waters were a wall to them on their right hand and on their left. </a:t>
            </a:r>
            <a:endParaRPr lang="en-CA" i="1" dirty="0"/>
          </a:p>
          <a:p>
            <a:r>
              <a:rPr lang="en-CA" i="1" dirty="0"/>
              <a:t>23 </a:t>
            </a:r>
            <a:r>
              <a:rPr lang="en-US" i="1" dirty="0"/>
              <a:t>And the Egyptians pursued and went after them into the midst of the sea, all Pharaoh’s horses, his chariots, and his horsemen.</a:t>
            </a:r>
            <a:r>
              <a:rPr lang="en-CA" i="1" dirty="0"/>
              <a:t> </a:t>
            </a:r>
          </a:p>
          <a:p>
            <a:r>
              <a:rPr lang="en-CA" i="1" dirty="0"/>
              <a:t>24 </a:t>
            </a:r>
            <a:r>
              <a:rPr lang="en-US" i="1" dirty="0"/>
              <a:t>Now it came to pass, in the morning watch, that the Lord looked down upon the army of the Egyptians through the pillar of fire and cloud, and He troubled the army of the Egyptians. </a:t>
            </a:r>
            <a:endParaRPr lang="en-CA" i="1" dirty="0"/>
          </a:p>
          <a:p>
            <a:r>
              <a:rPr lang="en-CA" i="1" dirty="0"/>
              <a:t>25 </a:t>
            </a:r>
            <a:r>
              <a:rPr lang="en-US" i="1" dirty="0"/>
              <a:t>And He took off their chariot wheels, so that they drove them with difficulty; and the Egyptians said, “Let us flee from the face of Israel, for the Lord fights for them against the Egyptians.”</a:t>
            </a:r>
            <a:r>
              <a:rPr lang="en-CA" i="1" dirty="0"/>
              <a:t> </a:t>
            </a:r>
          </a:p>
          <a:p>
            <a:r>
              <a:rPr lang="en-CA" i="1" dirty="0"/>
              <a:t>26 </a:t>
            </a:r>
            <a:r>
              <a:rPr lang="en-US" i="1" dirty="0"/>
              <a:t>Then the Lord said to Moses, “Stretch out your hand over the sea, that the waters may come back upon the Egyptians, on their chariots, and on their horsemen.” </a:t>
            </a:r>
            <a:endParaRPr lang="en-CA" i="1" dirty="0"/>
          </a:p>
          <a:p>
            <a:r>
              <a:rPr lang="en-CA" i="1" dirty="0"/>
              <a:t>27 </a:t>
            </a:r>
            <a:r>
              <a:rPr lang="en-US" i="1" dirty="0"/>
              <a:t>And Moses stretched out his hand over the sea; and when the morning appeared, the sea returned to its full depth, while the Egyptians were fleeing into it. So the Lord overthrew the Egyptians in the midst of the sea. </a:t>
            </a:r>
            <a:endParaRPr lang="en-CA" i="1" dirty="0"/>
          </a:p>
          <a:p>
            <a:r>
              <a:rPr lang="en-CA" i="1" dirty="0"/>
              <a:t>28 </a:t>
            </a:r>
            <a:r>
              <a:rPr lang="en-US" i="1" dirty="0"/>
              <a:t>Then the waters returned and covered the chariots, the horsemen, and all the army of Pharaoh that came into the sea after them. Not so much as one of them remained. </a:t>
            </a:r>
            <a:endParaRPr lang="en-CA" i="1" dirty="0"/>
          </a:p>
          <a:p>
            <a:r>
              <a:rPr lang="en-CA" i="1" dirty="0"/>
              <a:t>29 </a:t>
            </a:r>
            <a:r>
              <a:rPr lang="en-US" i="1" dirty="0"/>
              <a:t>But the children of Israel had walked on dry land in the midst of the sea, and the waters were a wall to them on their right hand and on their left. </a:t>
            </a:r>
            <a:endParaRPr lang="en-CA" i="1" dirty="0"/>
          </a:p>
        </p:txBody>
      </p:sp>
    </p:spTree>
    <p:custDataLst>
      <p:tags r:id="rId1"/>
    </p:custDataLst>
    <p:extLst>
      <p:ext uri="{BB962C8B-B14F-4D97-AF65-F5344CB8AC3E}">
        <p14:creationId xmlns:p14="http://schemas.microsoft.com/office/powerpoint/2010/main" val="746685320"/>
      </p:ext>
    </p:extLst>
  </p:cSld>
  <p:clrMapOvr>
    <a:masterClrMapping/>
  </p:clrMapOvr>
  <mc:AlternateContent xmlns:mc="http://schemas.openxmlformats.org/markup-compatibility/2006" xmlns:p14="http://schemas.microsoft.com/office/powerpoint/2010/main">
    <mc:Choice Requires="p14">
      <p:transition spd="slow" p14:dur="2000" advTm="86325"/>
    </mc:Choice>
    <mc:Fallback xmlns="">
      <p:transition spd="slow" advTm="86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5"/>
                                        </p:tgtEl>
                                        <p:attrNameLst>
                                          <p:attrName>stroke.color</p:attrName>
                                        </p:attrNameLst>
                                      </p:cBhvr>
                                      <p:to>
                                        <a:schemeClr val="accent2"/>
                                      </p:to>
                                    </p:animClr>
                                    <p:set>
                                      <p:cBhvr>
                                        <p:cTn id="7" dur="2000" fill="hold"/>
                                        <p:tgtEl>
                                          <p:spTgt spid="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882" y="943658"/>
            <a:ext cx="8383732" cy="4970683"/>
          </a:xfrm>
          <a:prstGeom prst="rect">
            <a:avLst/>
          </a:prstGeom>
          <a:solidFill>
            <a:srgbClr val="6598AF"/>
          </a:solidFill>
          <a:ln w="38100">
            <a:solidFill>
              <a:schemeClr val="bg2">
                <a:lumMod val="50000"/>
              </a:schemeClr>
            </a:solidFill>
          </a:ln>
        </p:spPr>
      </p:pic>
      <p:sp>
        <p:nvSpPr>
          <p:cNvPr id="3" name="TextBox 2"/>
          <p:cNvSpPr txBox="1"/>
          <p:nvPr/>
        </p:nvSpPr>
        <p:spPr>
          <a:xfrm>
            <a:off x="320386" y="1997838"/>
            <a:ext cx="3037609" cy="2862322"/>
          </a:xfrm>
          <a:prstGeom prst="rect">
            <a:avLst/>
          </a:prstGeom>
          <a:noFill/>
        </p:spPr>
        <p:txBody>
          <a:bodyPr wrap="square" rtlCol="0">
            <a:spAutoFit/>
          </a:bodyPr>
          <a:lstStyle/>
          <a:p>
            <a:r>
              <a:rPr lang="en-CA" dirty="0"/>
              <a:t>Next are some photos of some things that divers found under the water on the path to freedom on the Red Sea bottom between Nuweiba in Egypt and Arabia.</a:t>
            </a:r>
          </a:p>
          <a:p>
            <a:endParaRPr lang="en-CA" dirty="0"/>
          </a:p>
          <a:p>
            <a:r>
              <a:rPr lang="en-CA" dirty="0"/>
              <a:t>The wheels and axle were drawn in to scale to show the reason for the coral formation.</a:t>
            </a:r>
          </a:p>
        </p:txBody>
      </p:sp>
      <p:sp>
        <p:nvSpPr>
          <p:cNvPr id="4" name="Date Placeholder 3"/>
          <p:cNvSpPr>
            <a:spLocks noGrp="1"/>
          </p:cNvSpPr>
          <p:nvPr>
            <p:ph type="dt" sz="half" idx="10"/>
          </p:nvPr>
        </p:nvSpPr>
        <p:spPr/>
        <p:txBody>
          <a:bodyPr/>
          <a:lstStyle/>
          <a:p>
            <a:fld id="{4171046D-9891-44F7-AC6A-F09AB93B2812}"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13</a:t>
            </a:fld>
            <a:endParaRPr lang="en-CA"/>
          </a:p>
        </p:txBody>
      </p:sp>
      <p:sp>
        <p:nvSpPr>
          <p:cNvPr id="7" name="TextBox 6"/>
          <p:cNvSpPr txBox="1"/>
          <p:nvPr/>
        </p:nvSpPr>
        <p:spPr>
          <a:xfrm>
            <a:off x="10988387" y="5668120"/>
            <a:ext cx="883227" cy="246221"/>
          </a:xfrm>
          <a:prstGeom prst="rect">
            <a:avLst/>
          </a:prstGeom>
          <a:noFill/>
        </p:spPr>
        <p:txBody>
          <a:bodyPr wrap="square" rtlCol="0">
            <a:spAutoFit/>
          </a:bodyPr>
          <a:lstStyle/>
          <a:p>
            <a:r>
              <a:rPr lang="en-CA" sz="1000" dirty="0"/>
              <a:t>Youtube.com</a:t>
            </a:r>
          </a:p>
        </p:txBody>
      </p:sp>
    </p:spTree>
    <p:custDataLst>
      <p:tags r:id="rId1"/>
    </p:custDataLst>
    <p:extLst>
      <p:ext uri="{BB962C8B-B14F-4D97-AF65-F5344CB8AC3E}">
        <p14:creationId xmlns:p14="http://schemas.microsoft.com/office/powerpoint/2010/main" val="3287847199"/>
      </p:ext>
    </p:extLst>
  </p:cSld>
  <p:clrMapOvr>
    <a:masterClrMapping/>
  </p:clrMapOvr>
  <mc:AlternateContent xmlns:mc="http://schemas.openxmlformats.org/markup-compatibility/2006" xmlns:p14="http://schemas.microsoft.com/office/powerpoint/2010/main">
    <mc:Choice Requires="p14">
      <p:transition spd="slow" p14:dur="2000" advTm="31598"/>
    </mc:Choice>
    <mc:Fallback xmlns="">
      <p:transition spd="slow" advTm="31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0" y="1209675"/>
            <a:ext cx="7353300" cy="4438650"/>
          </a:xfrm>
          <a:prstGeom prst="rect">
            <a:avLst/>
          </a:prstGeom>
          <a:ln w="38100">
            <a:solidFill>
              <a:schemeClr val="bg2">
                <a:lumMod val="50000"/>
              </a:schemeClr>
            </a:solidFill>
          </a:ln>
        </p:spPr>
      </p:pic>
      <p:sp>
        <p:nvSpPr>
          <p:cNvPr id="3" name="Date Placeholder 2"/>
          <p:cNvSpPr>
            <a:spLocks noGrp="1"/>
          </p:cNvSpPr>
          <p:nvPr>
            <p:ph type="dt" sz="half" idx="10"/>
          </p:nvPr>
        </p:nvSpPr>
        <p:spPr/>
        <p:txBody>
          <a:bodyPr/>
          <a:lstStyle/>
          <a:p>
            <a:fld id="{1A3FE7B4-98F5-4E71-B519-275522FD0D7A}"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14</a:t>
            </a:fld>
            <a:endParaRPr lang="en-CA"/>
          </a:p>
        </p:txBody>
      </p:sp>
      <p:sp>
        <p:nvSpPr>
          <p:cNvPr id="7" name="TextBox 6"/>
          <p:cNvSpPr txBox="1"/>
          <p:nvPr/>
        </p:nvSpPr>
        <p:spPr>
          <a:xfrm>
            <a:off x="361950" y="889843"/>
            <a:ext cx="3990109" cy="5078313"/>
          </a:xfrm>
          <a:prstGeom prst="rect">
            <a:avLst/>
          </a:prstGeom>
          <a:noFill/>
        </p:spPr>
        <p:txBody>
          <a:bodyPr wrap="square" rtlCol="0">
            <a:spAutoFit/>
          </a:bodyPr>
          <a:lstStyle/>
          <a:p>
            <a:r>
              <a:rPr lang="en-CA" dirty="0"/>
              <a:t>Coral forms when free-swimming coral larvae attach themselves to submerged rocks or other hard surfaces. The larvae do not attach to sand or silt. The debris from broken pieces of chariot wheels and axles and possibly some pieces of armament littering the sea bed would make perfect starting points for coral. Prior to the existence of these objects the silt sea bed would have been free of obstructions.</a:t>
            </a:r>
          </a:p>
          <a:p>
            <a:endParaRPr lang="en-CA" dirty="0"/>
          </a:p>
          <a:p>
            <a:r>
              <a:rPr lang="en-CA" dirty="0"/>
              <a:t>Coral has grown on what looks like the axel and wheels of a chariot. The size and proportions are exactly right. This is at the Nuweiba crossing. Several similar coral formations exist on this under water path.</a:t>
            </a:r>
          </a:p>
        </p:txBody>
      </p:sp>
      <p:sp>
        <p:nvSpPr>
          <p:cNvPr id="4" name="TextBox 3"/>
          <p:cNvSpPr txBox="1"/>
          <p:nvPr/>
        </p:nvSpPr>
        <p:spPr>
          <a:xfrm>
            <a:off x="4476750" y="5402104"/>
            <a:ext cx="914400" cy="246221"/>
          </a:xfrm>
          <a:prstGeom prst="rect">
            <a:avLst/>
          </a:prstGeom>
          <a:noFill/>
        </p:spPr>
        <p:txBody>
          <a:bodyPr wrap="square" rtlCol="0">
            <a:spAutoFit/>
          </a:bodyPr>
          <a:lstStyle/>
          <a:p>
            <a:r>
              <a:rPr lang="en-CA" sz="1000" dirty="0"/>
              <a:t>pinterest.com</a:t>
            </a:r>
          </a:p>
        </p:txBody>
      </p:sp>
    </p:spTree>
    <p:custDataLst>
      <p:tags r:id="rId1"/>
    </p:custDataLst>
    <p:extLst>
      <p:ext uri="{BB962C8B-B14F-4D97-AF65-F5344CB8AC3E}">
        <p14:creationId xmlns:p14="http://schemas.microsoft.com/office/powerpoint/2010/main" val="2859209743"/>
      </p:ext>
    </p:extLst>
  </p:cSld>
  <p:clrMapOvr>
    <a:masterClrMapping/>
  </p:clrMapOvr>
  <mc:AlternateContent xmlns:mc="http://schemas.openxmlformats.org/markup-compatibility/2006" xmlns:p14="http://schemas.microsoft.com/office/powerpoint/2010/main">
    <mc:Choice Requires="p14">
      <p:transition spd="slow" p14:dur="2000" advTm="50380"/>
    </mc:Choice>
    <mc:Fallback xmlns="">
      <p:transition spd="slow" advTm="503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853749"/>
            <a:ext cx="7858125" cy="4486275"/>
          </a:xfrm>
          <a:prstGeom prst="rect">
            <a:avLst/>
          </a:prstGeom>
          <a:ln w="38100">
            <a:solidFill>
              <a:schemeClr val="bg2">
                <a:lumMod val="50000"/>
              </a:schemeClr>
            </a:solidFill>
          </a:ln>
        </p:spPr>
      </p:pic>
      <p:sp>
        <p:nvSpPr>
          <p:cNvPr id="3" name="TextBox 2"/>
          <p:cNvSpPr txBox="1"/>
          <p:nvPr/>
        </p:nvSpPr>
        <p:spPr>
          <a:xfrm>
            <a:off x="295275" y="1804224"/>
            <a:ext cx="3595255" cy="2585323"/>
          </a:xfrm>
          <a:prstGeom prst="rect">
            <a:avLst/>
          </a:prstGeom>
          <a:noFill/>
        </p:spPr>
        <p:txBody>
          <a:bodyPr wrap="square" rtlCol="0">
            <a:spAutoFit/>
          </a:bodyPr>
          <a:lstStyle/>
          <a:p>
            <a:r>
              <a:rPr lang="en-CA" dirty="0"/>
              <a:t>At the Red Sea bottom at the Nuweiba crossing is a gold plated wheel likely from the Pharaoh's chariot. The thin gold leaf has survived for thousands of years but is extremely fragile as it has very poor internal support as the wood has long since eroded. Notice that coral does not form on smooth gold.</a:t>
            </a:r>
          </a:p>
        </p:txBody>
      </p:sp>
      <p:sp>
        <p:nvSpPr>
          <p:cNvPr id="4" name="Date Placeholder 3"/>
          <p:cNvSpPr>
            <a:spLocks noGrp="1"/>
          </p:cNvSpPr>
          <p:nvPr>
            <p:ph type="dt" sz="half" idx="10"/>
          </p:nvPr>
        </p:nvSpPr>
        <p:spPr/>
        <p:txBody>
          <a:bodyPr/>
          <a:lstStyle/>
          <a:p>
            <a:fld id="{FA6172B8-6E71-4FCF-9A00-9287A6DE55A1}"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15</a:t>
            </a:fld>
            <a:endParaRPr lang="en-CA"/>
          </a:p>
        </p:txBody>
      </p:sp>
      <p:sp>
        <p:nvSpPr>
          <p:cNvPr id="7" name="TextBox 6"/>
          <p:cNvSpPr txBox="1"/>
          <p:nvPr/>
        </p:nvSpPr>
        <p:spPr>
          <a:xfrm>
            <a:off x="4550020" y="5357920"/>
            <a:ext cx="7206760" cy="646331"/>
          </a:xfrm>
          <a:prstGeom prst="rect">
            <a:avLst/>
          </a:prstGeom>
          <a:noFill/>
        </p:spPr>
        <p:txBody>
          <a:bodyPr wrap="square" rtlCol="0">
            <a:spAutoFit/>
          </a:bodyPr>
          <a:lstStyle/>
          <a:p>
            <a:r>
              <a:rPr lang="en-CA" sz="3600" b="1" dirty="0">
                <a:solidFill>
                  <a:schemeClr val="accent4">
                    <a:lumMod val="40000"/>
                    <a:lumOff val="60000"/>
                  </a:schemeClr>
                </a:solidFill>
              </a:rPr>
              <a:t>Pharaoh's Gold Plated Chariot Wheel</a:t>
            </a:r>
          </a:p>
        </p:txBody>
      </p:sp>
      <p:sp>
        <p:nvSpPr>
          <p:cNvPr id="8" name="TextBox 7"/>
          <p:cNvSpPr txBox="1"/>
          <p:nvPr/>
        </p:nvSpPr>
        <p:spPr>
          <a:xfrm>
            <a:off x="10761518" y="5093803"/>
            <a:ext cx="1184563" cy="246221"/>
          </a:xfrm>
          <a:prstGeom prst="rect">
            <a:avLst/>
          </a:prstGeom>
          <a:noFill/>
        </p:spPr>
        <p:txBody>
          <a:bodyPr wrap="square" rtlCol="0">
            <a:spAutoFit/>
          </a:bodyPr>
          <a:lstStyle/>
          <a:p>
            <a:r>
              <a:rPr lang="en-CA" sz="1000" dirty="0"/>
              <a:t>wyattmuseum.com</a:t>
            </a:r>
          </a:p>
        </p:txBody>
      </p:sp>
    </p:spTree>
    <p:custDataLst>
      <p:tags r:id="rId1"/>
    </p:custDataLst>
    <p:extLst>
      <p:ext uri="{BB962C8B-B14F-4D97-AF65-F5344CB8AC3E}">
        <p14:creationId xmlns:p14="http://schemas.microsoft.com/office/powerpoint/2010/main" val="969652032"/>
      </p:ext>
    </p:extLst>
  </p:cSld>
  <p:clrMapOvr>
    <a:masterClrMapping/>
  </p:clrMapOvr>
  <mc:AlternateContent xmlns:mc="http://schemas.openxmlformats.org/markup-compatibility/2006" xmlns:p14="http://schemas.microsoft.com/office/powerpoint/2010/main">
    <mc:Choice Requires="p14">
      <p:transition spd="slow" p14:dur="2000" advTm="35633"/>
    </mc:Choice>
    <mc:Fallback xmlns="">
      <p:transition spd="slow" advTm="356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297" y="898813"/>
            <a:ext cx="8462666" cy="5060373"/>
          </a:xfrm>
          <a:prstGeom prst="rect">
            <a:avLst/>
          </a:prstGeom>
          <a:ln>
            <a:solidFill>
              <a:schemeClr val="tx1"/>
            </a:solidFill>
          </a:ln>
        </p:spPr>
      </p:pic>
      <p:sp>
        <p:nvSpPr>
          <p:cNvPr id="3" name="TextBox 2"/>
          <p:cNvSpPr txBox="1"/>
          <p:nvPr/>
        </p:nvSpPr>
        <p:spPr>
          <a:xfrm>
            <a:off x="187037" y="1997838"/>
            <a:ext cx="3210791" cy="2862322"/>
          </a:xfrm>
          <a:prstGeom prst="rect">
            <a:avLst/>
          </a:prstGeom>
          <a:noFill/>
        </p:spPr>
        <p:txBody>
          <a:bodyPr wrap="square" rtlCol="0">
            <a:spAutoFit/>
          </a:bodyPr>
          <a:lstStyle/>
          <a:p>
            <a:r>
              <a:rPr lang="en-CA" dirty="0"/>
              <a:t>This image is of an ancient Egyptian painting showing the type of wheel used on ancient chariots that match the type found under water at Nuweiba shown in the previous photo. The wheel found under water is gold plated which most likely indicates that it was from the Pharaoh's chariot.</a:t>
            </a:r>
          </a:p>
        </p:txBody>
      </p:sp>
      <p:sp>
        <p:nvSpPr>
          <p:cNvPr id="4" name="Date Placeholder 3"/>
          <p:cNvSpPr>
            <a:spLocks noGrp="1"/>
          </p:cNvSpPr>
          <p:nvPr>
            <p:ph type="dt" sz="half" idx="10"/>
          </p:nvPr>
        </p:nvSpPr>
        <p:spPr/>
        <p:txBody>
          <a:bodyPr/>
          <a:lstStyle/>
          <a:p>
            <a:fld id="{14F01B4C-8786-46CB-9483-FACF4F578DAC}" type="datetime1">
              <a:rPr lang="en-US" smtClean="0"/>
              <a:t>8/11/2023</a:t>
            </a:fld>
            <a:endParaRPr lang="en-CA"/>
          </a:p>
        </p:txBody>
      </p:sp>
      <p:sp>
        <p:nvSpPr>
          <p:cNvPr id="5" name="Footer Placeholder 4"/>
          <p:cNvSpPr>
            <a:spLocks noGrp="1"/>
          </p:cNvSpPr>
          <p:nvPr>
            <p:ph type="ftr" sz="quarter" idx="11"/>
          </p:nvPr>
        </p:nvSpPr>
        <p:spPr/>
        <p:txBody>
          <a:bodyPr/>
          <a:lstStyle/>
          <a:p>
            <a:r>
              <a:rPr lang="en-CA"/>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t>16</a:t>
            </a:fld>
            <a:endParaRPr lang="en-CA"/>
          </a:p>
        </p:txBody>
      </p:sp>
      <p:sp>
        <p:nvSpPr>
          <p:cNvPr id="7" name="TextBox 6"/>
          <p:cNvSpPr txBox="1"/>
          <p:nvPr/>
        </p:nvSpPr>
        <p:spPr>
          <a:xfrm>
            <a:off x="3542297" y="5712965"/>
            <a:ext cx="1153391" cy="246221"/>
          </a:xfrm>
          <a:prstGeom prst="rect">
            <a:avLst/>
          </a:prstGeom>
          <a:noFill/>
        </p:spPr>
        <p:txBody>
          <a:bodyPr wrap="square" rtlCol="0">
            <a:spAutoFit/>
          </a:bodyPr>
          <a:lstStyle/>
          <a:p>
            <a:r>
              <a:rPr lang="en-CA" sz="1000" dirty="0"/>
              <a:t>discoveryworld.us</a:t>
            </a:r>
          </a:p>
        </p:txBody>
      </p:sp>
    </p:spTree>
    <p:custDataLst>
      <p:tags r:id="rId1"/>
    </p:custDataLst>
    <p:extLst>
      <p:ext uri="{BB962C8B-B14F-4D97-AF65-F5344CB8AC3E}">
        <p14:creationId xmlns:p14="http://schemas.microsoft.com/office/powerpoint/2010/main" val="1670131812"/>
      </p:ext>
    </p:extLst>
  </p:cSld>
  <p:clrMapOvr>
    <a:masterClrMapping/>
  </p:clrMapOvr>
  <mc:AlternateContent xmlns:mc="http://schemas.openxmlformats.org/markup-compatibility/2006" xmlns:p14="http://schemas.microsoft.com/office/powerpoint/2010/main">
    <mc:Choice Requires="p14">
      <p:transition spd="slow" p14:dur="2000" advTm="27910"/>
    </mc:Choice>
    <mc:Fallback xmlns="">
      <p:transition spd="slow" advTm="279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EE82A-43D3-47A6-8EA8-A3873B507AD9}"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17</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799188"/>
            <a:ext cx="6224155" cy="2468415"/>
          </a:xfrm>
          <a:prstGeom prst="rect">
            <a:avLst/>
          </a:prstGeom>
          <a:ln w="3175">
            <a:solidFill>
              <a:schemeClr val="tx1"/>
            </a:solidFill>
          </a:ln>
        </p:spPr>
      </p:pic>
      <p:sp>
        <p:nvSpPr>
          <p:cNvPr id="6" name="TextBox 5"/>
          <p:cNvSpPr txBox="1"/>
          <p:nvPr/>
        </p:nvSpPr>
        <p:spPr>
          <a:xfrm>
            <a:off x="793171" y="3429000"/>
            <a:ext cx="10605657" cy="2585323"/>
          </a:xfrm>
          <a:prstGeom prst="rect">
            <a:avLst/>
          </a:prstGeom>
          <a:noFill/>
        </p:spPr>
        <p:txBody>
          <a:bodyPr wrap="square" rtlCol="0">
            <a:spAutoFit/>
          </a:bodyPr>
          <a:lstStyle/>
          <a:p>
            <a:r>
              <a:rPr lang="en-CA" dirty="0"/>
              <a:t>On the way to Mount Sinai in Arabia Israel encountered a place with 12 wells and 70 palm trees. The Oasis at </a:t>
            </a:r>
            <a:r>
              <a:rPr lang="en-CA" dirty="0" err="1"/>
              <a:t>Elim</a:t>
            </a:r>
            <a:r>
              <a:rPr lang="en-CA" dirty="0"/>
              <a:t> is the place that meets that description on the way from the crossing at Nuweiba toward Mount Sinai in Arabia.</a:t>
            </a:r>
          </a:p>
          <a:p>
            <a:endParaRPr lang="en-CA" dirty="0"/>
          </a:p>
          <a:p>
            <a:r>
              <a:rPr lang="en-US" dirty="0"/>
              <a:t>Exodus 15:27</a:t>
            </a:r>
            <a:r>
              <a:rPr lang="en-CA" dirty="0"/>
              <a:t> (NKJV) </a:t>
            </a:r>
          </a:p>
          <a:p>
            <a:r>
              <a:rPr lang="en-US" i="1" dirty="0"/>
              <a:t>Then they came to </a:t>
            </a:r>
            <a:r>
              <a:rPr lang="en-US" i="1" dirty="0" err="1"/>
              <a:t>Elim</a:t>
            </a:r>
            <a:r>
              <a:rPr lang="en-US" i="1" dirty="0"/>
              <a:t>, where there were twelve wells of water and seventy palm trees; so they camped there by the waters</a:t>
            </a:r>
          </a:p>
          <a:p>
            <a:endParaRPr lang="en-CA" i="1" dirty="0"/>
          </a:p>
          <a:p>
            <a:r>
              <a:rPr lang="en-CA" dirty="0"/>
              <a:t>Today at </a:t>
            </a:r>
            <a:r>
              <a:rPr lang="en-CA" dirty="0" err="1"/>
              <a:t>Elim</a:t>
            </a:r>
            <a:r>
              <a:rPr lang="en-CA" dirty="0"/>
              <a:t>, on the way from the Nuweiba crossing on the Red Sea to Mount Sinai in Arabia, there is an oasis with 12 wells and more than 70 palm trees. Note: no such place </a:t>
            </a:r>
            <a:r>
              <a:rPr lang="en-CA"/>
              <a:t>is found </a:t>
            </a:r>
            <a:r>
              <a:rPr lang="en-CA" dirty="0"/>
              <a:t>in </a:t>
            </a:r>
            <a:r>
              <a:rPr lang="en-CA"/>
              <a:t>Egypt near </a:t>
            </a:r>
            <a:r>
              <a:rPr lang="en-CA" dirty="0"/>
              <a:t>its alleged Mount Sinai. </a:t>
            </a:r>
          </a:p>
        </p:txBody>
      </p:sp>
      <p:sp>
        <p:nvSpPr>
          <p:cNvPr id="7" name="TextBox 6"/>
          <p:cNvSpPr txBox="1"/>
          <p:nvPr/>
        </p:nvSpPr>
        <p:spPr>
          <a:xfrm>
            <a:off x="5435047" y="799188"/>
            <a:ext cx="1726623" cy="246221"/>
          </a:xfrm>
          <a:prstGeom prst="rect">
            <a:avLst/>
          </a:prstGeom>
          <a:noFill/>
        </p:spPr>
        <p:txBody>
          <a:bodyPr wrap="square" rtlCol="0">
            <a:spAutoFit/>
          </a:bodyPr>
          <a:lstStyle/>
          <a:p>
            <a:r>
              <a:rPr lang="en-CA" sz="1000" dirty="0"/>
              <a:t>Image from Google Earth Pro.</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1836" y="799188"/>
            <a:ext cx="3241964" cy="2431473"/>
          </a:xfrm>
          <a:prstGeom prst="rect">
            <a:avLst/>
          </a:prstGeom>
          <a:ln w="3175">
            <a:solidFill>
              <a:schemeClr val="tx1"/>
            </a:solidFill>
          </a:ln>
        </p:spPr>
      </p:pic>
      <p:sp>
        <p:nvSpPr>
          <p:cNvPr id="9" name="TextBox 8"/>
          <p:cNvSpPr txBox="1"/>
          <p:nvPr/>
        </p:nvSpPr>
        <p:spPr>
          <a:xfrm>
            <a:off x="8062217" y="3025136"/>
            <a:ext cx="1427018" cy="215444"/>
          </a:xfrm>
          <a:prstGeom prst="rect">
            <a:avLst/>
          </a:prstGeom>
          <a:noFill/>
        </p:spPr>
        <p:txBody>
          <a:bodyPr wrap="square" rtlCol="0">
            <a:spAutoFit/>
          </a:bodyPr>
          <a:lstStyle/>
          <a:p>
            <a:r>
              <a:rPr lang="en-CA" sz="800" dirty="0"/>
              <a:t>Image from Google Earth Pro.</a:t>
            </a:r>
          </a:p>
        </p:txBody>
      </p:sp>
    </p:spTree>
    <p:custDataLst>
      <p:tags r:id="rId1"/>
    </p:custDataLst>
    <p:extLst>
      <p:ext uri="{BB962C8B-B14F-4D97-AF65-F5344CB8AC3E}">
        <p14:creationId xmlns:p14="http://schemas.microsoft.com/office/powerpoint/2010/main" val="2545219454"/>
      </p:ext>
    </p:extLst>
  </p:cSld>
  <p:clrMapOvr>
    <a:masterClrMapping/>
  </p:clrMapOvr>
  <mc:AlternateContent xmlns:mc="http://schemas.openxmlformats.org/markup-compatibility/2006" xmlns:p14="http://schemas.microsoft.com/office/powerpoint/2010/main">
    <mc:Choice Requires="p14">
      <p:transition spd="slow" p14:dur="2000" advTm="53932"/>
    </mc:Choice>
    <mc:Fallback xmlns="">
      <p:transition spd="slow" advTm="539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EBC0-638A-484A-B066-3CC73836252D}"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18</a:t>
            </a:fld>
            <a:endParaRPr lang="en-CA"/>
          </a:p>
        </p:txBody>
      </p:sp>
      <p:sp>
        <p:nvSpPr>
          <p:cNvPr id="5" name="TextBox 4"/>
          <p:cNvSpPr txBox="1"/>
          <p:nvPr/>
        </p:nvSpPr>
        <p:spPr>
          <a:xfrm>
            <a:off x="448974" y="2274837"/>
            <a:ext cx="3589626" cy="2308324"/>
          </a:xfrm>
          <a:prstGeom prst="rect">
            <a:avLst/>
          </a:prstGeom>
          <a:noFill/>
        </p:spPr>
        <p:txBody>
          <a:bodyPr wrap="square" rtlCol="0">
            <a:spAutoFit/>
          </a:bodyPr>
          <a:lstStyle/>
          <a:p>
            <a:r>
              <a:rPr lang="en-CA" dirty="0"/>
              <a:t>Mount Sinai, the Mountain of God, was near the location of the home of Jethro, Moses’ father-in-law, and a large valley in Midian. There exists a community not too far from Mount Sinai where the locals use the name of Moses to describe certain landmarks even to this day.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551" y="938212"/>
            <a:ext cx="7610475" cy="4981575"/>
          </a:xfrm>
          <a:prstGeom prst="rect">
            <a:avLst/>
          </a:prstGeom>
          <a:ln w="3175">
            <a:solidFill>
              <a:schemeClr val="tx1"/>
            </a:solidFill>
          </a:ln>
        </p:spPr>
      </p:pic>
      <p:sp>
        <p:nvSpPr>
          <p:cNvPr id="7" name="TextBox 6"/>
          <p:cNvSpPr txBox="1"/>
          <p:nvPr/>
        </p:nvSpPr>
        <p:spPr>
          <a:xfrm>
            <a:off x="4132551" y="938212"/>
            <a:ext cx="1720129" cy="246221"/>
          </a:xfrm>
          <a:prstGeom prst="rect">
            <a:avLst/>
          </a:prstGeom>
          <a:noFill/>
        </p:spPr>
        <p:txBody>
          <a:bodyPr wrap="square" rtlCol="0">
            <a:spAutoFit/>
          </a:bodyPr>
          <a:lstStyle/>
          <a:p>
            <a:r>
              <a:rPr lang="en-CA" sz="1000" dirty="0"/>
              <a:t>Image from Google Earth Pro.</a:t>
            </a:r>
          </a:p>
        </p:txBody>
      </p:sp>
    </p:spTree>
    <p:custDataLst>
      <p:tags r:id="rId1"/>
    </p:custDataLst>
    <p:extLst>
      <p:ext uri="{BB962C8B-B14F-4D97-AF65-F5344CB8AC3E}">
        <p14:creationId xmlns:p14="http://schemas.microsoft.com/office/powerpoint/2010/main" val="1983959501"/>
      </p:ext>
    </p:extLst>
  </p:cSld>
  <p:clrMapOvr>
    <a:masterClrMapping/>
  </p:clrMapOvr>
  <mc:AlternateContent xmlns:mc="http://schemas.openxmlformats.org/markup-compatibility/2006" xmlns:p14="http://schemas.microsoft.com/office/powerpoint/2010/main">
    <mc:Choice Requires="p14">
      <p:transition spd="slow" p14:dur="2000" advTm="29511"/>
    </mc:Choice>
    <mc:Fallback xmlns="">
      <p:transition spd="slow" advTm="29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D1581-C30F-4DE0-86AA-4903105CAD79}"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19</a:t>
            </a:fld>
            <a:endParaRPr lang="en-CA"/>
          </a:p>
        </p:txBody>
      </p:sp>
      <p:sp>
        <p:nvSpPr>
          <p:cNvPr id="5" name="TextBox 4"/>
          <p:cNvSpPr txBox="1"/>
          <p:nvPr/>
        </p:nvSpPr>
        <p:spPr>
          <a:xfrm>
            <a:off x="668247" y="511628"/>
            <a:ext cx="4922062" cy="2308324"/>
          </a:xfrm>
          <a:prstGeom prst="rect">
            <a:avLst/>
          </a:prstGeom>
          <a:noFill/>
        </p:spPr>
        <p:txBody>
          <a:bodyPr wrap="square" rtlCol="0">
            <a:spAutoFit/>
          </a:bodyPr>
          <a:lstStyle/>
          <a:p>
            <a:r>
              <a:rPr lang="en-CA" dirty="0"/>
              <a:t>A collapsed platform, made of boulders and rocks, is the very likely location for the Golden Calf or Young Bull idol made by Aaron. It is located near the base of Mount Sinai in Arabia.</a:t>
            </a:r>
          </a:p>
          <a:p>
            <a:endParaRPr lang="en-CA" dirty="0"/>
          </a:p>
          <a:p>
            <a:r>
              <a:rPr lang="en-CA" dirty="0"/>
              <a:t>Engravings of bulls decorate this boulders and rocks altar.</a:t>
            </a:r>
          </a:p>
          <a:p>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353" y="2819952"/>
            <a:ext cx="4724400" cy="3143250"/>
          </a:xfrm>
          <a:prstGeom prst="rect">
            <a:avLst/>
          </a:prstGeom>
          <a:ln w="31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247" y="2819952"/>
            <a:ext cx="4922062" cy="3149327"/>
          </a:xfrm>
          <a:prstGeom prst="rect">
            <a:avLst/>
          </a:prstGeom>
          <a:ln w="3175">
            <a:solidFill>
              <a:schemeClr val="tx1"/>
            </a:solidFill>
          </a:ln>
        </p:spPr>
      </p:pic>
      <p:sp>
        <p:nvSpPr>
          <p:cNvPr id="8" name="TextBox 7"/>
          <p:cNvSpPr txBox="1"/>
          <p:nvPr/>
        </p:nvSpPr>
        <p:spPr>
          <a:xfrm>
            <a:off x="6747398" y="511628"/>
            <a:ext cx="4776355" cy="1754326"/>
          </a:xfrm>
          <a:prstGeom prst="rect">
            <a:avLst/>
          </a:prstGeom>
          <a:noFill/>
        </p:spPr>
        <p:txBody>
          <a:bodyPr wrap="square" rtlCol="0">
            <a:spAutoFit/>
          </a:bodyPr>
          <a:lstStyle/>
          <a:p>
            <a:r>
              <a:rPr lang="en-CA" dirty="0"/>
              <a:t>Exodus 32:4–5 (NKJV) </a:t>
            </a:r>
          </a:p>
          <a:p>
            <a:r>
              <a:rPr lang="en-CA" i="1" dirty="0"/>
              <a:t>And he received the gold from their hand, and he fashioned it with an engraving tool, and made a molded calf. Then they said, “This is your god, O Israel, that brought you out of the land of Egypt!” So when Aaron saw it, he built an altar before it.</a:t>
            </a:r>
          </a:p>
        </p:txBody>
      </p:sp>
      <p:sp>
        <p:nvSpPr>
          <p:cNvPr id="9" name="TextBox 8"/>
          <p:cNvSpPr txBox="1"/>
          <p:nvPr/>
        </p:nvSpPr>
        <p:spPr>
          <a:xfrm>
            <a:off x="4209372" y="2819952"/>
            <a:ext cx="1433945" cy="215444"/>
          </a:xfrm>
          <a:prstGeom prst="rect">
            <a:avLst/>
          </a:prstGeom>
          <a:noFill/>
        </p:spPr>
        <p:txBody>
          <a:bodyPr wrap="square" rtlCol="0">
            <a:spAutoFit/>
          </a:bodyPr>
          <a:lstStyle/>
          <a:p>
            <a:r>
              <a:rPr lang="en-CA" sz="800" dirty="0"/>
              <a:t>Image from Google Earth Pro.</a:t>
            </a:r>
          </a:p>
        </p:txBody>
      </p:sp>
      <p:sp>
        <p:nvSpPr>
          <p:cNvPr id="10" name="TextBox 9"/>
          <p:cNvSpPr txBox="1"/>
          <p:nvPr/>
        </p:nvSpPr>
        <p:spPr>
          <a:xfrm>
            <a:off x="10206215" y="2819952"/>
            <a:ext cx="1423555" cy="215444"/>
          </a:xfrm>
          <a:prstGeom prst="rect">
            <a:avLst/>
          </a:prstGeom>
          <a:noFill/>
        </p:spPr>
        <p:txBody>
          <a:bodyPr wrap="square" rtlCol="0">
            <a:spAutoFit/>
          </a:bodyPr>
          <a:lstStyle/>
          <a:p>
            <a:r>
              <a:rPr lang="en-CA" sz="800" dirty="0"/>
              <a:t>Image from Google Earth Pro.</a:t>
            </a:r>
          </a:p>
        </p:txBody>
      </p:sp>
    </p:spTree>
    <p:custDataLst>
      <p:tags r:id="rId1"/>
    </p:custDataLst>
    <p:extLst>
      <p:ext uri="{BB962C8B-B14F-4D97-AF65-F5344CB8AC3E}">
        <p14:creationId xmlns:p14="http://schemas.microsoft.com/office/powerpoint/2010/main" val="1122800112"/>
      </p:ext>
    </p:extLst>
  </p:cSld>
  <p:clrMapOvr>
    <a:masterClrMapping/>
  </p:clrMapOvr>
  <mc:AlternateContent xmlns:mc="http://schemas.openxmlformats.org/markup-compatibility/2006" xmlns:p14="http://schemas.microsoft.com/office/powerpoint/2010/main">
    <mc:Choice Requires="p14">
      <p:transition spd="slow" p14:dur="2000" advTm="53172"/>
    </mc:Choice>
    <mc:Fallback xmlns="">
      <p:transition spd="slow" advTm="531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614" y="91639"/>
            <a:ext cx="11928764" cy="6660573"/>
          </a:xfrm>
          <a:prstGeom prst="rect">
            <a:avLst/>
          </a:prstGeom>
          <a:solidFill>
            <a:srgbClr val="C00000"/>
          </a:solidFill>
        </p:spPr>
        <p:txBody>
          <a:bodyPr wrap="square" rtlCol="0">
            <a:spAutoFit/>
          </a:bodyPr>
          <a:lstStyle/>
          <a:p>
            <a:endParaRPr lang="en-CA" dirty="0">
              <a:solidFill>
                <a:prstClr val="white"/>
              </a:solidFill>
            </a:endParaRPr>
          </a:p>
        </p:txBody>
      </p:sp>
      <p:sp>
        <p:nvSpPr>
          <p:cNvPr id="2" name="Title 1"/>
          <p:cNvSpPr>
            <a:spLocks noGrp="1"/>
          </p:cNvSpPr>
          <p:nvPr>
            <p:ph type="ctrTitle"/>
          </p:nvPr>
        </p:nvSpPr>
        <p:spPr>
          <a:xfrm>
            <a:off x="1669276" y="1531021"/>
            <a:ext cx="8956964" cy="1592566"/>
          </a:xfrm>
        </p:spPr>
        <p:txBody>
          <a:bodyPr>
            <a:normAutofit/>
          </a:bodyPr>
          <a:lstStyle/>
          <a:p>
            <a:r>
              <a:rPr lang="en-CA" sz="8000" dirty="0">
                <a:solidFill>
                  <a:srgbClr val="FFFF00"/>
                </a:solidFill>
                <a:latin typeface="Algerian" panose="04020705040A02060702" pitchFamily="82" charset="0"/>
              </a:rPr>
              <a:t>Mount Sinai</a:t>
            </a:r>
            <a:endParaRPr lang="en-CA" sz="8000" b="1" spc="600" dirty="0">
              <a:solidFill>
                <a:srgbClr val="FFFF00"/>
              </a:solidFill>
              <a:latin typeface="Algerian" panose="04020705040A02060702" pitchFamily="82" charset="0"/>
            </a:endParaRPr>
          </a:p>
        </p:txBody>
      </p:sp>
      <p:sp>
        <p:nvSpPr>
          <p:cNvPr id="3" name="Subtitle 2"/>
          <p:cNvSpPr>
            <a:spLocks noGrp="1"/>
          </p:cNvSpPr>
          <p:nvPr>
            <p:ph type="subTitle" idx="1"/>
          </p:nvPr>
        </p:nvSpPr>
        <p:spPr>
          <a:xfrm>
            <a:off x="3809997" y="3347874"/>
            <a:ext cx="4571999" cy="924128"/>
          </a:xfrm>
        </p:spPr>
        <p:txBody>
          <a:bodyPr>
            <a:noAutofit/>
          </a:bodyPr>
          <a:lstStyle/>
          <a:p>
            <a:r>
              <a:rPr lang="en-CA" sz="5400" b="1" dirty="0">
                <a:solidFill>
                  <a:srgbClr val="FFFF00"/>
                </a:solidFill>
              </a:rPr>
              <a:t>Is In Arabia</a:t>
            </a:r>
          </a:p>
        </p:txBody>
      </p:sp>
      <p:sp>
        <p:nvSpPr>
          <p:cNvPr id="5" name="TextBox 4"/>
          <p:cNvSpPr txBox="1"/>
          <p:nvPr/>
        </p:nvSpPr>
        <p:spPr>
          <a:xfrm>
            <a:off x="4927532" y="809952"/>
            <a:ext cx="3199573" cy="830997"/>
          </a:xfrm>
          <a:prstGeom prst="rect">
            <a:avLst/>
          </a:prstGeom>
          <a:noFill/>
        </p:spPr>
        <p:txBody>
          <a:bodyPr wrap="square" rtlCol="0">
            <a:spAutoFit/>
          </a:bodyPr>
          <a:lstStyle/>
          <a:p>
            <a:r>
              <a:rPr lang="en-CA" sz="4800" dirty="0">
                <a:solidFill>
                  <a:srgbClr val="FFFF00"/>
                </a:solidFill>
              </a:rPr>
              <a:t>The Real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7393" y="4420109"/>
            <a:ext cx="2337949" cy="1641060"/>
          </a:xfrm>
          <a:prstGeom prst="rect">
            <a:avLst/>
          </a:prstGeom>
          <a:ln w="3175">
            <a:solidFill>
              <a:schemeClr val="tx1"/>
            </a:solid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505" y="4567061"/>
            <a:ext cx="2633282" cy="1479548"/>
          </a:xfrm>
          <a:prstGeom prst="rect">
            <a:avLst/>
          </a:prstGeom>
          <a:ln w="3175">
            <a:solidFill>
              <a:schemeClr val="tx1"/>
            </a:solidFill>
          </a:ln>
        </p:spPr>
      </p:pic>
    </p:spTree>
    <p:custDataLst>
      <p:tags r:id="rId1"/>
    </p:custDataLst>
    <p:extLst>
      <p:ext uri="{BB962C8B-B14F-4D97-AF65-F5344CB8AC3E}">
        <p14:creationId xmlns:p14="http://schemas.microsoft.com/office/powerpoint/2010/main" val="352460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7634">
        <p15:prstTrans prst="curtains"/>
      </p:transition>
    </mc:Choice>
    <mc:Fallback xmlns="">
      <p:transition spd="slow" advTm="76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1C269-BCE4-43E5-84E4-D44F248C5ED6}"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20</a:t>
            </a:fld>
            <a:endParaRPr lang="en-CA"/>
          </a:p>
        </p:txBody>
      </p:sp>
      <p:sp>
        <p:nvSpPr>
          <p:cNvPr id="5" name="TextBox 4"/>
          <p:cNvSpPr txBox="1"/>
          <p:nvPr/>
        </p:nvSpPr>
        <p:spPr>
          <a:xfrm>
            <a:off x="592357" y="1069898"/>
            <a:ext cx="11007286"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CA" dirty="0"/>
              <a:t>There are remains of altars for the animal sacrifices as well as animal enclosures at the base of the Mountain of God.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00474"/>
            <a:ext cx="4753638" cy="3705742"/>
          </a:xfrm>
          <a:prstGeom prst="rect">
            <a:avLst/>
          </a:prstGeom>
          <a:ln w="31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9416" y="2100474"/>
            <a:ext cx="4934384" cy="3705742"/>
          </a:xfrm>
          <a:prstGeom prst="rect">
            <a:avLst/>
          </a:prstGeom>
          <a:ln w="3175">
            <a:solidFill>
              <a:schemeClr val="tx1"/>
            </a:solidFill>
          </a:ln>
        </p:spPr>
      </p:pic>
      <p:sp>
        <p:nvSpPr>
          <p:cNvPr id="8" name="TextBox 7"/>
          <p:cNvSpPr txBox="1"/>
          <p:nvPr/>
        </p:nvSpPr>
        <p:spPr>
          <a:xfrm>
            <a:off x="6419416" y="5590772"/>
            <a:ext cx="1412619" cy="215444"/>
          </a:xfrm>
          <a:prstGeom prst="rect">
            <a:avLst/>
          </a:prstGeom>
          <a:noFill/>
        </p:spPr>
        <p:txBody>
          <a:bodyPr wrap="square" rtlCol="0">
            <a:spAutoFit/>
          </a:bodyPr>
          <a:lstStyle/>
          <a:p>
            <a:r>
              <a:rPr lang="en-CA" sz="800" dirty="0"/>
              <a:t>Image from Google Earth Pro.</a:t>
            </a:r>
          </a:p>
        </p:txBody>
      </p:sp>
      <p:sp>
        <p:nvSpPr>
          <p:cNvPr id="9" name="Arrow: Left 8">
            <a:extLst>
              <a:ext uri="{FF2B5EF4-FFF2-40B4-BE49-F238E27FC236}">
                <a16:creationId xmlns:a16="http://schemas.microsoft.com/office/drawing/2014/main" id="{133B1C6A-804F-4357-8852-351DD77910C9}"/>
              </a:ext>
            </a:extLst>
          </p:cNvPr>
          <p:cNvSpPr/>
          <p:nvPr/>
        </p:nvSpPr>
        <p:spPr>
          <a:xfrm>
            <a:off x="2623930" y="5168349"/>
            <a:ext cx="212788" cy="110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3712939"/>
      </p:ext>
    </p:extLst>
  </p:cSld>
  <p:clrMapOvr>
    <a:masterClrMapping/>
  </p:clrMapOvr>
  <mc:AlternateContent xmlns:mc="http://schemas.openxmlformats.org/markup-compatibility/2006" xmlns:p14="http://schemas.microsoft.com/office/powerpoint/2010/main">
    <mc:Choice Requires="p14">
      <p:transition spd="slow" p14:dur="2000" advTm="19020"/>
    </mc:Choice>
    <mc:Fallback xmlns="">
      <p:transition spd="slow" advTm="190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grpId="0" nodeType="clickEffect">
                                  <p:stCondLst>
                                    <p:cond delay="0"/>
                                  </p:stCondLst>
                                  <p:childTnLst>
                                    <p:anim calcmode="discrete" valueType="str">
                                      <p:cBhvr>
                                        <p:cTn id="11"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77DCD-CD9D-4C29-A4E1-1EC8EFF95D65}"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21</a:t>
            </a:fld>
            <a:endParaRPr lang="en-CA"/>
          </a:p>
        </p:txBody>
      </p:sp>
      <p:sp>
        <p:nvSpPr>
          <p:cNvPr id="5" name="TextBox 4"/>
          <p:cNvSpPr txBox="1"/>
          <p:nvPr/>
        </p:nvSpPr>
        <p:spPr>
          <a:xfrm>
            <a:off x="1105380" y="589392"/>
            <a:ext cx="5666509" cy="1477328"/>
          </a:xfrm>
          <a:prstGeom prst="rect">
            <a:avLst/>
          </a:prstGeom>
          <a:noFill/>
        </p:spPr>
        <p:txBody>
          <a:bodyPr wrap="square" rtlCol="0">
            <a:spAutoFit/>
          </a:bodyPr>
          <a:lstStyle/>
          <a:p>
            <a:r>
              <a:rPr lang="en-CA" dirty="0"/>
              <a:t>Adjacent to Mount Sinai was a camp area big enough to camp millions of people. There are large relatively flat areas at the base of the mountain and at short distances from the mountain that would be suitable for millions of campers.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3770" y="589393"/>
            <a:ext cx="3752850" cy="5295900"/>
          </a:xfrm>
          <a:prstGeom prst="rect">
            <a:avLst/>
          </a:prstGeom>
          <a:ln w="3175">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380" y="2751568"/>
            <a:ext cx="4733925" cy="3133725"/>
          </a:xfrm>
          <a:prstGeom prst="rect">
            <a:avLst/>
          </a:prstGeom>
          <a:ln w="3175">
            <a:solidFill>
              <a:schemeClr val="tx1"/>
            </a:solidFill>
          </a:ln>
        </p:spPr>
      </p:pic>
      <p:sp>
        <p:nvSpPr>
          <p:cNvPr id="8" name="TextBox 7"/>
          <p:cNvSpPr txBox="1"/>
          <p:nvPr/>
        </p:nvSpPr>
        <p:spPr>
          <a:xfrm>
            <a:off x="5070378" y="5667084"/>
            <a:ext cx="768927" cy="218209"/>
          </a:xfrm>
          <a:prstGeom prst="rect">
            <a:avLst/>
          </a:prstGeom>
          <a:noFill/>
        </p:spPr>
        <p:txBody>
          <a:bodyPr wrap="square" rtlCol="0">
            <a:spAutoFit/>
          </a:bodyPr>
          <a:lstStyle/>
          <a:p>
            <a:r>
              <a:rPr lang="en-CA" sz="800" dirty="0"/>
              <a:t> by </a:t>
            </a:r>
            <a:r>
              <a:rPr lang="en-CA" sz="800" dirty="0">
                <a:hlinkClick r:id="rId5"/>
              </a:rPr>
              <a:t>H </a:t>
            </a:r>
            <a:r>
              <a:rPr lang="en-CA" sz="800" dirty="0" err="1">
                <a:hlinkClick r:id="rId5"/>
              </a:rPr>
              <a:t>àîáŤáŴİ</a:t>
            </a:r>
            <a:endParaRPr lang="en-CA" sz="800" dirty="0"/>
          </a:p>
        </p:txBody>
      </p:sp>
      <p:sp>
        <p:nvSpPr>
          <p:cNvPr id="9" name="TextBox 8"/>
          <p:cNvSpPr txBox="1"/>
          <p:nvPr/>
        </p:nvSpPr>
        <p:spPr>
          <a:xfrm>
            <a:off x="7333770" y="582436"/>
            <a:ext cx="1049481" cy="215444"/>
          </a:xfrm>
          <a:prstGeom prst="rect">
            <a:avLst/>
          </a:prstGeom>
          <a:noFill/>
        </p:spPr>
        <p:txBody>
          <a:bodyPr wrap="square" rtlCol="0">
            <a:spAutoFit/>
          </a:bodyPr>
          <a:lstStyle/>
          <a:p>
            <a:r>
              <a:rPr lang="en-CA" sz="800" dirty="0"/>
              <a:t>By Google Earth Pro</a:t>
            </a:r>
          </a:p>
        </p:txBody>
      </p:sp>
    </p:spTree>
    <p:custDataLst>
      <p:tags r:id="rId1"/>
    </p:custDataLst>
    <p:extLst>
      <p:ext uri="{BB962C8B-B14F-4D97-AF65-F5344CB8AC3E}">
        <p14:creationId xmlns:p14="http://schemas.microsoft.com/office/powerpoint/2010/main" val="927867038"/>
      </p:ext>
    </p:extLst>
  </p:cSld>
  <p:clrMapOvr>
    <a:masterClrMapping/>
  </p:clrMapOvr>
  <mc:AlternateContent xmlns:mc="http://schemas.openxmlformats.org/markup-compatibility/2006" xmlns:p14="http://schemas.microsoft.com/office/powerpoint/2010/main">
    <mc:Choice Requires="p14">
      <p:transition spd="slow" p14:dur="2000" advTm="27838"/>
    </mc:Choice>
    <mc:Fallback xmlns="">
      <p:transition spd="slow" advTm="278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53F920-C21C-4AAA-843D-E47A9D3B9683}"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22</a:t>
            </a:fld>
            <a:endParaRPr lang="en-CA"/>
          </a:p>
        </p:txBody>
      </p:sp>
      <p:sp>
        <p:nvSpPr>
          <p:cNvPr id="5" name="TextBox 4"/>
          <p:cNvSpPr txBox="1"/>
          <p:nvPr/>
        </p:nvSpPr>
        <p:spPr>
          <a:xfrm>
            <a:off x="260244" y="751344"/>
            <a:ext cx="4696691" cy="5355312"/>
          </a:xfrm>
          <a:prstGeom prst="rect">
            <a:avLst/>
          </a:prstGeom>
          <a:noFill/>
        </p:spPr>
        <p:txBody>
          <a:bodyPr wrap="square" rtlCol="0">
            <a:spAutoFit/>
          </a:bodyPr>
          <a:lstStyle/>
          <a:p>
            <a:r>
              <a:rPr lang="en-CA" dirty="0"/>
              <a:t>Mount Sinai also known as Mount Horeb is locally called Jabal Al Lawz, sometimes spelled Jebel El Lawz, which some translators translate as Mountain of Almonds. Today, at this location in Arabia there is still an almond tree on this mountain.  This tree is located below the scorched top of the mountain. </a:t>
            </a:r>
          </a:p>
          <a:p>
            <a:endParaRPr lang="en-CA" dirty="0"/>
          </a:p>
          <a:p>
            <a:r>
              <a:rPr lang="en-CA" dirty="0"/>
              <a:t>Moses had a rod when he spoke with God at the Mountain of Almonds. Aaron had a rod when they met the Pharaoh. The rod(s) was used to perform miracles. </a:t>
            </a:r>
          </a:p>
          <a:p>
            <a:endParaRPr lang="en-CA" dirty="0"/>
          </a:p>
          <a:p>
            <a:r>
              <a:rPr lang="en-CA" dirty="0"/>
              <a:t>Numbers 17:8 (NKJV) </a:t>
            </a:r>
          </a:p>
          <a:p>
            <a:r>
              <a:rPr lang="en-CA" i="1" dirty="0"/>
              <a:t>Now it came to pass on the next day that Moses went into the tabernacle of witness, and behold, the rod of Aaron, of the house of Levi, had sprouted and put forth buds, had produced blossoms and yielded ripe almonds. </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2674" t="335" r="19564" b="58959"/>
          <a:stretch/>
        </p:blipFill>
        <p:spPr>
          <a:xfrm>
            <a:off x="5094129" y="1239483"/>
            <a:ext cx="6837627" cy="4379034"/>
          </a:xfrm>
          <a:prstGeom prst="rect">
            <a:avLst/>
          </a:prstGeom>
          <a:ln w="3175">
            <a:solidFill>
              <a:schemeClr val="tx1"/>
            </a:solidFill>
          </a:ln>
        </p:spPr>
      </p:pic>
      <p:sp>
        <p:nvSpPr>
          <p:cNvPr id="7" name="TextBox 6"/>
          <p:cNvSpPr txBox="1"/>
          <p:nvPr/>
        </p:nvSpPr>
        <p:spPr>
          <a:xfrm>
            <a:off x="5094129" y="1239483"/>
            <a:ext cx="1226556" cy="215444"/>
          </a:xfrm>
          <a:prstGeom prst="rect">
            <a:avLst/>
          </a:prstGeom>
          <a:noFill/>
        </p:spPr>
        <p:txBody>
          <a:bodyPr wrap="square" rtlCol="0">
            <a:spAutoFit/>
          </a:bodyPr>
          <a:lstStyle/>
          <a:p>
            <a:r>
              <a:rPr lang="en-CA" sz="800" dirty="0"/>
              <a:t>thealeph-tavproject.com</a:t>
            </a:r>
            <a:endParaRPr lang="en-CA" sz="800" dirty="0">
              <a:solidFill>
                <a:schemeClr val="bg1"/>
              </a:solidFill>
            </a:endParaRPr>
          </a:p>
        </p:txBody>
      </p:sp>
    </p:spTree>
    <p:custDataLst>
      <p:tags r:id="rId1"/>
    </p:custDataLst>
    <p:extLst>
      <p:ext uri="{BB962C8B-B14F-4D97-AF65-F5344CB8AC3E}">
        <p14:creationId xmlns:p14="http://schemas.microsoft.com/office/powerpoint/2010/main" val="2065468291"/>
      </p:ext>
    </p:extLst>
  </p:cSld>
  <p:clrMapOvr>
    <a:masterClrMapping/>
  </p:clrMapOvr>
  <mc:AlternateContent xmlns:mc="http://schemas.openxmlformats.org/markup-compatibility/2006" xmlns:p14="http://schemas.microsoft.com/office/powerpoint/2010/main">
    <mc:Choice Requires="p14">
      <p:transition spd="slow" p14:dur="2000" advTm="60662"/>
    </mc:Choice>
    <mc:Fallback xmlns="">
      <p:transition spd="slow" advTm="60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16EB9-C7C0-4D5B-A851-C9E02F6B2150}"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23</a:t>
            </a:fld>
            <a:endParaRPr lang="en-CA"/>
          </a:p>
        </p:txBody>
      </p:sp>
      <p:sp>
        <p:nvSpPr>
          <p:cNvPr id="5" name="TextBox 4"/>
          <p:cNvSpPr txBox="1"/>
          <p:nvPr/>
        </p:nvSpPr>
        <p:spPr>
          <a:xfrm>
            <a:off x="313891" y="996402"/>
            <a:ext cx="2928073" cy="4524315"/>
          </a:xfrm>
          <a:prstGeom prst="rect">
            <a:avLst/>
          </a:prstGeom>
          <a:noFill/>
        </p:spPr>
        <p:txBody>
          <a:bodyPr wrap="square" rtlCol="0">
            <a:spAutoFit/>
          </a:bodyPr>
          <a:lstStyle/>
          <a:p>
            <a:r>
              <a:rPr lang="en-CA" dirty="0"/>
              <a:t>Just below the almond tree is the location of Elijah’s cave.</a:t>
            </a:r>
          </a:p>
          <a:p>
            <a:endParaRPr lang="en-CA" dirty="0"/>
          </a:p>
          <a:p>
            <a:r>
              <a:rPr lang="en-CA" dirty="0"/>
              <a:t>1 Kings 19:8–9 (NKJV) </a:t>
            </a:r>
          </a:p>
          <a:p>
            <a:r>
              <a:rPr lang="en-CA" i="1" dirty="0"/>
              <a:t>So he arose, and ate and drank; and he went in the strength of that food forty days and forty nights as far as Horeb, the mountain of God. </a:t>
            </a:r>
          </a:p>
          <a:p>
            <a:r>
              <a:rPr lang="en-CA" i="1" dirty="0"/>
              <a:t>And there he went into a cave, and spent the night in that place; and behold, the word of the Lord came to him, and He said to him, “What are you doing here, Elijah?”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984" y="131762"/>
            <a:ext cx="8239125" cy="6191250"/>
          </a:xfrm>
          <a:prstGeom prst="rect">
            <a:avLst/>
          </a:prstGeom>
          <a:ln w="3175">
            <a:solidFill>
              <a:schemeClr val="tx1"/>
            </a:solidFill>
          </a:ln>
        </p:spPr>
      </p:pic>
      <p:sp>
        <p:nvSpPr>
          <p:cNvPr id="7" name="TextBox 6"/>
          <p:cNvSpPr txBox="1"/>
          <p:nvPr/>
        </p:nvSpPr>
        <p:spPr>
          <a:xfrm>
            <a:off x="10412990" y="6104804"/>
            <a:ext cx="1465119" cy="249381"/>
          </a:xfrm>
          <a:prstGeom prst="rect">
            <a:avLst/>
          </a:prstGeom>
          <a:noFill/>
        </p:spPr>
        <p:txBody>
          <a:bodyPr wrap="square" rtlCol="0">
            <a:spAutoFit/>
          </a:bodyPr>
          <a:lstStyle/>
          <a:p>
            <a:r>
              <a:rPr lang="en-CA" sz="1000" dirty="0"/>
              <a:t>thealeph-tavproject.com</a:t>
            </a:r>
          </a:p>
        </p:txBody>
      </p:sp>
    </p:spTree>
    <p:custDataLst>
      <p:tags r:id="rId1"/>
    </p:custDataLst>
    <p:extLst>
      <p:ext uri="{BB962C8B-B14F-4D97-AF65-F5344CB8AC3E}">
        <p14:creationId xmlns:p14="http://schemas.microsoft.com/office/powerpoint/2010/main" val="2092798002"/>
      </p:ext>
    </p:extLst>
  </p:cSld>
  <p:clrMapOvr>
    <a:masterClrMapping/>
  </p:clrMapOvr>
  <mc:AlternateContent xmlns:mc="http://schemas.openxmlformats.org/markup-compatibility/2006" xmlns:p14="http://schemas.microsoft.com/office/powerpoint/2010/main">
    <mc:Choice Requires="p14">
      <p:transition spd="slow" p14:dur="2000" advTm="36297"/>
    </mc:Choice>
    <mc:Fallback xmlns="">
      <p:transition spd="slow" advTm="36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291" y="785812"/>
            <a:ext cx="7048500" cy="5286375"/>
          </a:xfrm>
          <a:prstGeom prst="rect">
            <a:avLst/>
          </a:prstGeom>
          <a:ln w="3175">
            <a:solidFill>
              <a:schemeClr val="tx1"/>
            </a:solidFill>
          </a:ln>
        </p:spPr>
      </p:pic>
      <p:sp>
        <p:nvSpPr>
          <p:cNvPr id="3" name="TextBox 2"/>
          <p:cNvSpPr txBox="1"/>
          <p:nvPr/>
        </p:nvSpPr>
        <p:spPr>
          <a:xfrm>
            <a:off x="218209" y="1305340"/>
            <a:ext cx="4540827" cy="4247317"/>
          </a:xfrm>
          <a:prstGeom prst="rect">
            <a:avLst/>
          </a:prstGeom>
          <a:noFill/>
        </p:spPr>
        <p:txBody>
          <a:bodyPr wrap="square" rtlCol="0">
            <a:spAutoFit/>
          </a:bodyPr>
          <a:lstStyle/>
          <a:p>
            <a:r>
              <a:rPr lang="en-CA" dirty="0">
                <a:solidFill>
                  <a:prstClr val="black"/>
                </a:solidFill>
              </a:rPr>
              <a:t>This image and the next are of the great rock that was split in two to release a strong spring of water. This rock is found near Mount Sinai in Arabia just as the Bible tells us. The big rock and surrounding area show signs of water erosion, very unusual in the middle of a desert. There is nothing like this on the Egyptian side of the Gulf of Aqaba.</a:t>
            </a:r>
          </a:p>
          <a:p>
            <a:endParaRPr lang="en-CA" dirty="0">
              <a:solidFill>
                <a:prstClr val="black"/>
              </a:solidFill>
            </a:endParaRPr>
          </a:p>
          <a:p>
            <a:r>
              <a:rPr lang="en-US" dirty="0">
                <a:solidFill>
                  <a:prstClr val="black"/>
                </a:solidFill>
              </a:rPr>
              <a:t>Exodus 17:6</a:t>
            </a:r>
            <a:r>
              <a:rPr lang="en-CA" dirty="0">
                <a:solidFill>
                  <a:prstClr val="black"/>
                </a:solidFill>
              </a:rPr>
              <a:t> (NKJV) </a:t>
            </a:r>
          </a:p>
          <a:p>
            <a:r>
              <a:rPr lang="en-US" i="1" dirty="0">
                <a:solidFill>
                  <a:prstClr val="black"/>
                </a:solidFill>
              </a:rPr>
              <a:t>Behold, I will stand before you there on the rock in Horeb; and you shall strike the rock, and water will come out of it, that the people may drink.” And Moses did so in the sight of the elders of Israel.</a:t>
            </a:r>
            <a:r>
              <a:rPr lang="en-CA" i="1" dirty="0">
                <a:solidFill>
                  <a:prstClr val="black"/>
                </a:solidFill>
              </a:rPr>
              <a:t> </a:t>
            </a:r>
          </a:p>
        </p:txBody>
      </p:sp>
      <p:sp>
        <p:nvSpPr>
          <p:cNvPr id="4" name="Date Placeholder 3"/>
          <p:cNvSpPr>
            <a:spLocks noGrp="1"/>
          </p:cNvSpPr>
          <p:nvPr>
            <p:ph type="dt" sz="half" idx="10"/>
          </p:nvPr>
        </p:nvSpPr>
        <p:spPr/>
        <p:txBody>
          <a:bodyPr/>
          <a:lstStyle/>
          <a:p>
            <a:fld id="{D314A421-2E04-4E85-9FFF-E673FB8EB711}" type="datetime1">
              <a:rPr lang="en-US" smtClean="0"/>
              <a:t>8/11/2023</a:t>
            </a:fld>
            <a:endParaRPr lang="en-CA" dirty="0"/>
          </a:p>
        </p:txBody>
      </p:sp>
      <p:sp>
        <p:nvSpPr>
          <p:cNvPr id="5" name="Footer Placeholder 4"/>
          <p:cNvSpPr>
            <a:spLocks noGrp="1"/>
          </p:cNvSpPr>
          <p:nvPr>
            <p:ph type="ftr" sz="quarter" idx="11"/>
          </p:nvPr>
        </p:nvSpPr>
        <p:spPr/>
        <p:txBody>
          <a:bodyPr/>
          <a:lstStyle/>
          <a:p>
            <a:r>
              <a:rPr lang="en-CA" dirty="0"/>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pPr/>
              <a:t>24</a:t>
            </a:fld>
            <a:endParaRPr lang="en-CA" dirty="0"/>
          </a:p>
        </p:txBody>
      </p:sp>
      <p:sp>
        <p:nvSpPr>
          <p:cNvPr id="7" name="TextBox 6"/>
          <p:cNvSpPr txBox="1"/>
          <p:nvPr/>
        </p:nvSpPr>
        <p:spPr>
          <a:xfrm>
            <a:off x="10235046" y="747870"/>
            <a:ext cx="1738745" cy="246221"/>
          </a:xfrm>
          <a:prstGeom prst="rect">
            <a:avLst/>
          </a:prstGeom>
          <a:noFill/>
        </p:spPr>
        <p:txBody>
          <a:bodyPr wrap="square" rtlCol="0">
            <a:spAutoFit/>
          </a:bodyPr>
          <a:lstStyle/>
          <a:p>
            <a:r>
              <a:rPr lang="en-CA" sz="1000" dirty="0"/>
              <a:t>Image from Google Earth Pro.</a:t>
            </a: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65067" b="85333" l="65400" r="77400">
                        <a14:foregroundMark x1="71000" y1="71733" x2="71000" y2="74400"/>
                        <a14:foregroundMark x1="71000" y1="71733" x2="71000" y2="73600"/>
                        <a14:foregroundMark x1="71200" y1="81067" x2="71400" y2="80533"/>
                      </a14:backgroundRemoval>
                    </a14:imgEffect>
                  </a14:imgLayer>
                </a14:imgProps>
              </a:ext>
              <a:ext uri="{28A0092B-C50C-407E-A947-70E740481C1C}">
                <a14:useLocalDpi xmlns:a14="http://schemas.microsoft.com/office/drawing/2010/main" val="0"/>
              </a:ext>
            </a:extLst>
          </a:blip>
          <a:stretch>
            <a:fillRect/>
          </a:stretch>
        </p:blipFill>
        <p:spPr>
          <a:xfrm flipH="1">
            <a:off x="4802067" y="1032033"/>
            <a:ext cx="7499466" cy="5624600"/>
          </a:xfrm>
          <a:prstGeom prst="rect">
            <a:avLst/>
          </a:prstGeom>
        </p:spPr>
      </p:pic>
    </p:spTree>
    <p:custDataLst>
      <p:tags r:id="rId1"/>
    </p:custDataLst>
    <p:extLst>
      <p:ext uri="{BB962C8B-B14F-4D97-AF65-F5344CB8AC3E}">
        <p14:creationId xmlns:p14="http://schemas.microsoft.com/office/powerpoint/2010/main" val="874434972"/>
      </p:ext>
    </p:extLst>
  </p:cSld>
  <p:clrMapOvr>
    <a:masterClrMapping/>
  </p:clrMapOvr>
  <mc:AlternateContent xmlns:mc="http://schemas.openxmlformats.org/markup-compatibility/2006" xmlns:p14="http://schemas.microsoft.com/office/powerpoint/2010/main">
    <mc:Choice Requires="p14">
      <p:transition spd="slow" p14:dur="2000" advTm="65479"/>
    </mc:Choice>
    <mc:Fallback xmlns="">
      <p:transition spd="slow" advTm="654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style.rotation</p:attrName>
                                        </p:attrNameLst>
                                      </p:cBhvr>
                                      <p:tavLst>
                                        <p:tav tm="0">
                                          <p:val>
                                            <p:fltVal val="720"/>
                                          </p:val>
                                        </p:tav>
                                        <p:tav tm="100000">
                                          <p:val>
                                            <p:fltVal val="0"/>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702" y="646309"/>
            <a:ext cx="6965373" cy="5569726"/>
          </a:xfrm>
          <a:prstGeom prst="rect">
            <a:avLst/>
          </a:prstGeom>
          <a:ln w="3175">
            <a:solidFill>
              <a:schemeClr val="tx1"/>
            </a:solidFill>
          </a:ln>
        </p:spPr>
      </p:pic>
      <p:sp>
        <p:nvSpPr>
          <p:cNvPr id="3" name="TextBox 2"/>
          <p:cNvSpPr txBox="1"/>
          <p:nvPr/>
        </p:nvSpPr>
        <p:spPr>
          <a:xfrm>
            <a:off x="704925" y="2736502"/>
            <a:ext cx="3333675" cy="1384995"/>
          </a:xfrm>
          <a:prstGeom prst="rect">
            <a:avLst/>
          </a:prstGeom>
          <a:noFill/>
        </p:spPr>
        <p:txBody>
          <a:bodyPr wrap="square" rtlCol="0">
            <a:spAutoFit/>
          </a:bodyPr>
          <a:lstStyle/>
          <a:p>
            <a:r>
              <a:rPr lang="en-CA" sz="2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Christ is my Rock who quenches my thirst for knowledge.</a:t>
            </a:r>
          </a:p>
        </p:txBody>
      </p:sp>
      <p:sp>
        <p:nvSpPr>
          <p:cNvPr id="4" name="Date Placeholder 3"/>
          <p:cNvSpPr>
            <a:spLocks noGrp="1"/>
          </p:cNvSpPr>
          <p:nvPr>
            <p:ph type="dt" sz="half" idx="10"/>
          </p:nvPr>
        </p:nvSpPr>
        <p:spPr/>
        <p:txBody>
          <a:bodyPr/>
          <a:lstStyle/>
          <a:p>
            <a:fld id="{1D99FE5E-248E-4D8D-AF6A-E9B9C3EE74EF}" type="datetime1">
              <a:rPr lang="en-US" smtClean="0"/>
              <a:t>8/11/2023</a:t>
            </a:fld>
            <a:endParaRPr lang="en-CA" dirty="0"/>
          </a:p>
        </p:txBody>
      </p:sp>
      <p:sp>
        <p:nvSpPr>
          <p:cNvPr id="5" name="Footer Placeholder 4"/>
          <p:cNvSpPr>
            <a:spLocks noGrp="1"/>
          </p:cNvSpPr>
          <p:nvPr>
            <p:ph type="ftr" sz="quarter" idx="11"/>
          </p:nvPr>
        </p:nvSpPr>
        <p:spPr/>
        <p:txBody>
          <a:bodyPr/>
          <a:lstStyle/>
          <a:p>
            <a:r>
              <a:rPr lang="en-CA" dirty="0"/>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pPr/>
              <a:t>25</a:t>
            </a:fld>
            <a:endParaRPr lang="en-CA" dirty="0"/>
          </a:p>
        </p:txBody>
      </p:sp>
      <p:sp>
        <p:nvSpPr>
          <p:cNvPr id="7" name="TextBox 6"/>
          <p:cNvSpPr txBox="1"/>
          <p:nvPr/>
        </p:nvSpPr>
        <p:spPr>
          <a:xfrm>
            <a:off x="9727547" y="641965"/>
            <a:ext cx="1759528" cy="246221"/>
          </a:xfrm>
          <a:prstGeom prst="rect">
            <a:avLst/>
          </a:prstGeom>
          <a:noFill/>
        </p:spPr>
        <p:txBody>
          <a:bodyPr wrap="square" rtlCol="0">
            <a:spAutoFit/>
          </a:bodyPr>
          <a:lstStyle/>
          <a:p>
            <a:r>
              <a:rPr lang="en-CA" sz="1000" dirty="0"/>
              <a:t>Image from Google Earth Pro.</a:t>
            </a:r>
          </a:p>
        </p:txBody>
      </p:sp>
    </p:spTree>
    <p:custDataLst>
      <p:tags r:id="rId1"/>
    </p:custDataLst>
    <p:extLst>
      <p:ext uri="{BB962C8B-B14F-4D97-AF65-F5344CB8AC3E}">
        <p14:creationId xmlns:p14="http://schemas.microsoft.com/office/powerpoint/2010/main" val="3801488362"/>
      </p:ext>
    </p:extLst>
  </p:cSld>
  <p:clrMapOvr>
    <a:masterClrMapping/>
  </p:clrMapOvr>
  <mc:AlternateContent xmlns:mc="http://schemas.openxmlformats.org/markup-compatibility/2006" xmlns:p14="http://schemas.microsoft.com/office/powerpoint/2010/main">
    <mc:Choice Requires="p14">
      <p:transition spd="slow" p14:dur="2000" advTm="9410"/>
    </mc:Choice>
    <mc:Fallback xmlns="">
      <p:transition spd="slow" advTm="94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5C573-35B5-4B4D-A49A-60FACC96E664}"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26</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3165" y="603460"/>
            <a:ext cx="3676725" cy="2585965"/>
          </a:xfrm>
          <a:prstGeom prst="rect">
            <a:avLst/>
          </a:prstGeom>
          <a:ln w="317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182" y="4108174"/>
            <a:ext cx="3787707" cy="2146366"/>
          </a:xfrm>
          <a:prstGeom prst="rect">
            <a:avLst/>
          </a:prstGeom>
          <a:ln w="3175">
            <a:solidFill>
              <a:schemeClr val="tx1"/>
            </a:solidFill>
          </a:ln>
        </p:spPr>
      </p:pic>
      <p:sp>
        <p:nvSpPr>
          <p:cNvPr id="7" name="TextBox 6"/>
          <p:cNvSpPr txBox="1"/>
          <p:nvPr/>
        </p:nvSpPr>
        <p:spPr>
          <a:xfrm>
            <a:off x="921326" y="359409"/>
            <a:ext cx="5320147" cy="2585323"/>
          </a:xfrm>
          <a:prstGeom prst="rect">
            <a:avLst/>
          </a:prstGeom>
          <a:noFill/>
        </p:spPr>
        <p:txBody>
          <a:bodyPr wrap="square" rtlCol="0">
            <a:spAutoFit/>
          </a:bodyPr>
          <a:lstStyle/>
          <a:p>
            <a:r>
              <a:rPr lang="en-CA" dirty="0"/>
              <a:t>The mountain still shows undeniable evidence of a scorched top.</a:t>
            </a:r>
          </a:p>
          <a:p>
            <a:endParaRPr lang="en-CA" dirty="0"/>
          </a:p>
          <a:p>
            <a:r>
              <a:rPr lang="en-US" dirty="0"/>
              <a:t>Exodus 24:16–17</a:t>
            </a:r>
            <a:r>
              <a:rPr lang="en-CA" dirty="0"/>
              <a:t> (NKJV) </a:t>
            </a:r>
          </a:p>
          <a:p>
            <a:r>
              <a:rPr lang="en-US" i="1" dirty="0"/>
              <a:t>Now the glory of the </a:t>
            </a:r>
            <a:r>
              <a:rPr lang="en-US" i="1" cap="small" dirty="0"/>
              <a:t>Lord</a:t>
            </a:r>
            <a:r>
              <a:rPr lang="en-US" i="1" dirty="0"/>
              <a:t> rested on Mount Sinai, and the cloud covered it six days. And on the seventh day He called to Moses out of the midst of the cloud. The sight of the glory of the </a:t>
            </a:r>
            <a:r>
              <a:rPr lang="en-US" i="1" cap="small" dirty="0"/>
              <a:t>Lord</a:t>
            </a:r>
            <a:r>
              <a:rPr lang="en-US" i="1" dirty="0"/>
              <a:t> was like a consuming fire on the top of the mountain in the eyes of the children of Israel.</a:t>
            </a:r>
            <a:r>
              <a:rPr lang="en-CA" i="1" dirty="0"/>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2110" y="3353311"/>
            <a:ext cx="4081390" cy="2901229"/>
          </a:xfrm>
          <a:prstGeom prst="rect">
            <a:avLst/>
          </a:prstGeom>
          <a:ln w="3175">
            <a:solidFill>
              <a:schemeClr val="tx1"/>
            </a:solidFill>
          </a:ln>
        </p:spPr>
      </p:pic>
      <p:sp>
        <p:nvSpPr>
          <p:cNvPr id="9" name="TextBox 8"/>
          <p:cNvSpPr txBox="1"/>
          <p:nvPr/>
        </p:nvSpPr>
        <p:spPr>
          <a:xfrm>
            <a:off x="1342536" y="3353311"/>
            <a:ext cx="1427168" cy="215444"/>
          </a:xfrm>
          <a:prstGeom prst="rect">
            <a:avLst/>
          </a:prstGeom>
          <a:noFill/>
        </p:spPr>
        <p:txBody>
          <a:bodyPr wrap="square" rtlCol="0">
            <a:spAutoFit/>
          </a:bodyPr>
          <a:lstStyle/>
          <a:p>
            <a:r>
              <a:rPr lang="en-CA" sz="800" dirty="0"/>
              <a:t>Image from Google Earth Pro.</a:t>
            </a:r>
          </a:p>
        </p:txBody>
      </p:sp>
    </p:spTree>
    <p:custDataLst>
      <p:tags r:id="rId1"/>
    </p:custDataLst>
    <p:extLst>
      <p:ext uri="{BB962C8B-B14F-4D97-AF65-F5344CB8AC3E}">
        <p14:creationId xmlns:p14="http://schemas.microsoft.com/office/powerpoint/2010/main" val="3647980473"/>
      </p:ext>
    </p:extLst>
  </p:cSld>
  <p:clrMapOvr>
    <a:masterClrMapping/>
  </p:clrMapOvr>
  <mc:AlternateContent xmlns:mc="http://schemas.openxmlformats.org/markup-compatibility/2006" xmlns:p14="http://schemas.microsoft.com/office/powerpoint/2010/main">
    <mc:Choice Requires="p14">
      <p:transition spd="slow" p14:dur="2000" advTm="36416"/>
    </mc:Choice>
    <mc:Fallback xmlns="">
      <p:transition spd="slow" advTm="364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BDB86-398B-4740-B1F5-14D5ECD835E1}"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27</a:t>
            </a:fld>
            <a:endParaRPr lang="en-CA"/>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164" y="720436"/>
            <a:ext cx="7837906" cy="5417127"/>
          </a:xfrm>
          <a:prstGeom prst="rect">
            <a:avLst/>
          </a:prstGeom>
          <a:ln w="3175">
            <a:solidFill>
              <a:schemeClr val="tx1"/>
            </a:solidFill>
          </a:ln>
        </p:spPr>
      </p:pic>
      <p:sp>
        <p:nvSpPr>
          <p:cNvPr id="6" name="TextBox 5"/>
          <p:cNvSpPr txBox="1"/>
          <p:nvPr/>
        </p:nvSpPr>
        <p:spPr>
          <a:xfrm>
            <a:off x="718930" y="751343"/>
            <a:ext cx="2535382" cy="5355312"/>
          </a:xfrm>
          <a:prstGeom prst="rect">
            <a:avLst/>
          </a:prstGeom>
          <a:noFill/>
        </p:spPr>
        <p:txBody>
          <a:bodyPr wrap="square" rtlCol="0">
            <a:spAutoFit/>
          </a:bodyPr>
          <a:lstStyle/>
          <a:p>
            <a:r>
              <a:rPr lang="en-CA" dirty="0"/>
              <a:t>As you can see there are many features and landmarks described in the Bible that are present on the path from Goshen to the Mountain of God, Mount Sinai, in Arabia as well as on and around this mountain as described in this presentation. </a:t>
            </a:r>
          </a:p>
          <a:p>
            <a:endParaRPr lang="en-CA" dirty="0"/>
          </a:p>
          <a:p>
            <a:r>
              <a:rPr lang="en-CA" dirty="0"/>
              <a:t>Proven beyond the shadow of a doubt seems like an appropriate description or analogy for the location of Mount Sinai as presented here.</a:t>
            </a:r>
          </a:p>
        </p:txBody>
      </p:sp>
      <p:sp>
        <p:nvSpPr>
          <p:cNvPr id="7" name="TextBox 6"/>
          <p:cNvSpPr txBox="1"/>
          <p:nvPr/>
        </p:nvSpPr>
        <p:spPr>
          <a:xfrm>
            <a:off x="9840944" y="751343"/>
            <a:ext cx="1724891" cy="246221"/>
          </a:xfrm>
          <a:prstGeom prst="rect">
            <a:avLst/>
          </a:prstGeom>
          <a:noFill/>
        </p:spPr>
        <p:txBody>
          <a:bodyPr wrap="square" rtlCol="0">
            <a:spAutoFit/>
          </a:bodyPr>
          <a:lstStyle/>
          <a:p>
            <a:r>
              <a:rPr lang="en-CA" sz="1000" dirty="0"/>
              <a:t>Image from Google Earth Pro.</a:t>
            </a:r>
          </a:p>
        </p:txBody>
      </p:sp>
    </p:spTree>
    <p:custDataLst>
      <p:tags r:id="rId1"/>
    </p:custDataLst>
    <p:extLst>
      <p:ext uri="{BB962C8B-B14F-4D97-AF65-F5344CB8AC3E}">
        <p14:creationId xmlns:p14="http://schemas.microsoft.com/office/powerpoint/2010/main" val="1969555249"/>
      </p:ext>
    </p:extLst>
  </p:cSld>
  <p:clrMapOvr>
    <a:masterClrMapping/>
  </p:clrMapOvr>
  <mc:AlternateContent xmlns:mc="http://schemas.openxmlformats.org/markup-compatibility/2006" xmlns:p14="http://schemas.microsoft.com/office/powerpoint/2010/main">
    <mc:Choice Requires="p14">
      <p:transition spd="slow" p14:dur="2000" advTm="38193"/>
    </mc:Choice>
    <mc:Fallback xmlns="">
      <p:transition spd="slow" advTm="381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598AF"/>
        </a:solidFill>
        <a:effectLst/>
      </p:bgPr>
    </p:bg>
    <p:spTree>
      <p:nvGrpSpPr>
        <p:cNvPr id="1" name=""/>
        <p:cNvGrpSpPr/>
        <p:nvPr/>
      </p:nvGrpSpPr>
      <p:grpSpPr>
        <a:xfrm>
          <a:off x="0" y="0"/>
          <a:ext cx="0" cy="0"/>
          <a:chOff x="0" y="0"/>
          <a:chExt cx="0" cy="0"/>
        </a:xfrm>
      </p:grpSpPr>
      <p:sp>
        <p:nvSpPr>
          <p:cNvPr id="3" name="TextBox 2"/>
          <p:cNvSpPr txBox="1"/>
          <p:nvPr/>
        </p:nvSpPr>
        <p:spPr>
          <a:xfrm>
            <a:off x="662601" y="2305614"/>
            <a:ext cx="2389909" cy="2246769"/>
          </a:xfrm>
          <a:prstGeom prst="rect">
            <a:avLst/>
          </a:prstGeom>
          <a:noFill/>
          <a:ln>
            <a:noFill/>
          </a:ln>
        </p:spPr>
        <p:txBody>
          <a:bodyPr wrap="square" rtlCol="0">
            <a:spAutoFit/>
          </a:bodyPr>
          <a:lstStyle/>
          <a:p>
            <a:r>
              <a:rPr lang="en-CA" sz="2800" i="1" dirty="0">
                <a:solidFill>
                  <a:srgbClr val="FFFF00"/>
                </a:solidFill>
                <a:latin typeface="Andalus" panose="02020603050405020304" pitchFamily="18" charset="-78"/>
                <a:cs typeface="Andalus" panose="02020603050405020304" pitchFamily="18" charset="-78"/>
              </a:rPr>
              <a:t>Mount Sinai , Mount Horeb, Jabal Al Lawz with scorched top in Arabia.</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5283" y="836468"/>
            <a:ext cx="8044116" cy="5185063"/>
          </a:xfrm>
          <a:prstGeom prst="rect">
            <a:avLst/>
          </a:prstGeom>
          <a:ln w="3175">
            <a:solidFill>
              <a:schemeClr val="tx1"/>
            </a:solidFill>
          </a:ln>
          <a:effectLst/>
          <a:scene3d>
            <a:camera prst="orthographicFront">
              <a:rot lat="0" lon="0" rev="0"/>
            </a:camera>
            <a:lightRig rig="contrasting" dir="t">
              <a:rot lat="0" lon="0" rev="7800000"/>
            </a:lightRig>
          </a:scene3d>
          <a:sp3d>
            <a:bevelT w="139700" h="139700"/>
          </a:sp3d>
        </p:spPr>
      </p:pic>
      <p:sp>
        <p:nvSpPr>
          <p:cNvPr id="2" name="TextBox 1"/>
          <p:cNvSpPr txBox="1"/>
          <p:nvPr/>
        </p:nvSpPr>
        <p:spPr>
          <a:xfrm>
            <a:off x="9870610" y="5775310"/>
            <a:ext cx="1990544" cy="246221"/>
          </a:xfrm>
          <a:prstGeom prst="rect">
            <a:avLst/>
          </a:prstGeom>
          <a:noFill/>
        </p:spPr>
        <p:txBody>
          <a:bodyPr wrap="square" rtlCol="0">
            <a:spAutoFit/>
          </a:bodyPr>
          <a:lstStyle/>
          <a:p>
            <a:r>
              <a:rPr lang="en-CA" sz="1000" dirty="0"/>
              <a:t>Image from Google Earth Pro.</a:t>
            </a:r>
          </a:p>
        </p:txBody>
      </p:sp>
      <p:sp>
        <p:nvSpPr>
          <p:cNvPr id="6" name="TextBox 5"/>
          <p:cNvSpPr txBox="1"/>
          <p:nvPr/>
        </p:nvSpPr>
        <p:spPr>
          <a:xfrm>
            <a:off x="5392791" y="102870"/>
            <a:ext cx="4639730" cy="615553"/>
          </a:xfrm>
          <a:prstGeom prst="rect">
            <a:avLst/>
          </a:prstGeom>
          <a:noFill/>
        </p:spPr>
        <p:txBody>
          <a:bodyPr wrap="square" rtlCol="0">
            <a:spAutoFit/>
          </a:bodyPr>
          <a:lstStyle/>
          <a:p>
            <a:r>
              <a:rPr lang="en-CA" sz="3400" i="1" dirty="0">
                <a:solidFill>
                  <a:srgbClr val="FFFF00"/>
                </a:solidFill>
                <a:latin typeface="Andalus" panose="02020603050405020304" pitchFamily="18" charset="-78"/>
                <a:cs typeface="Andalus" panose="02020603050405020304" pitchFamily="18" charset="-78"/>
              </a:rPr>
              <a:t>The Mountain Of God</a:t>
            </a:r>
            <a:endParaRPr lang="en-CA" sz="3400" dirty="0"/>
          </a:p>
        </p:txBody>
      </p:sp>
      <p:sp>
        <p:nvSpPr>
          <p:cNvPr id="7" name="Date Placeholder 6"/>
          <p:cNvSpPr>
            <a:spLocks noGrp="1"/>
          </p:cNvSpPr>
          <p:nvPr>
            <p:ph type="dt" sz="half" idx="10"/>
          </p:nvPr>
        </p:nvSpPr>
        <p:spPr/>
        <p:txBody>
          <a:bodyPr/>
          <a:lstStyle/>
          <a:p>
            <a:fld id="{66C70B07-76FA-40FE-9712-A95682DA5E2D}" type="datetime1">
              <a:rPr lang="en-US" smtClean="0"/>
              <a:t>8/11/2023</a:t>
            </a:fld>
            <a:endParaRPr lang="en-CA" dirty="0"/>
          </a:p>
        </p:txBody>
      </p:sp>
      <p:sp>
        <p:nvSpPr>
          <p:cNvPr id="8" name="Footer Placeholder 7"/>
          <p:cNvSpPr>
            <a:spLocks noGrp="1"/>
          </p:cNvSpPr>
          <p:nvPr>
            <p:ph type="ftr" sz="quarter" idx="11"/>
          </p:nvPr>
        </p:nvSpPr>
        <p:spPr/>
        <p:txBody>
          <a:bodyPr/>
          <a:lstStyle/>
          <a:p>
            <a:r>
              <a:rPr lang="en-CA"/>
              <a:t>Jacques Gauvin</a:t>
            </a:r>
            <a:endParaRPr lang="en-CA" dirty="0"/>
          </a:p>
        </p:txBody>
      </p:sp>
      <p:sp>
        <p:nvSpPr>
          <p:cNvPr id="9" name="Slide Number Placeholder 8"/>
          <p:cNvSpPr>
            <a:spLocks noGrp="1"/>
          </p:cNvSpPr>
          <p:nvPr>
            <p:ph type="sldNum" sz="quarter" idx="12"/>
          </p:nvPr>
        </p:nvSpPr>
        <p:spPr/>
        <p:txBody>
          <a:bodyPr/>
          <a:lstStyle/>
          <a:p>
            <a:fld id="{4F29730C-286E-412D-8565-D54FD0E711F3}" type="slidenum">
              <a:rPr lang="en-CA" smtClean="0"/>
              <a:pPr/>
              <a:t>28</a:t>
            </a:fld>
            <a:endParaRPr lang="en-CA" dirty="0"/>
          </a:p>
        </p:txBody>
      </p:sp>
    </p:spTree>
    <p:custDataLst>
      <p:tags r:id="rId1"/>
    </p:custDataLst>
    <p:extLst>
      <p:ext uri="{BB962C8B-B14F-4D97-AF65-F5344CB8AC3E}">
        <p14:creationId xmlns:p14="http://schemas.microsoft.com/office/powerpoint/2010/main" val="202644315"/>
      </p:ext>
    </p:extLst>
  </p:cSld>
  <p:clrMapOvr>
    <a:masterClrMapping/>
  </p:clrMapOvr>
  <mc:AlternateContent xmlns:mc="http://schemas.openxmlformats.org/markup-compatibility/2006" xmlns:p14="http://schemas.microsoft.com/office/powerpoint/2010/main">
    <mc:Choice Requires="p14">
      <p:transition p14:dur="0" advTm="19277"/>
    </mc:Choice>
    <mc:Fallback xmlns="">
      <p:transition advTm="192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
                                        </p:tgtEl>
                                      </p:cBhvr>
                                      <p:to x="80000" y="100000"/>
                                    </p:animScale>
                                    <p:anim by="(#ppt_w*0.10)" calcmode="lin" valueType="num">
                                      <p:cBhvr>
                                        <p:cTn id="7" dur="250" autoRev="1" fill="hold">
                                          <p:stCondLst>
                                            <p:cond delay="0"/>
                                          </p:stCondLst>
                                        </p:cTn>
                                        <p:tgtEl>
                                          <p:spTgt spid="3"/>
                                        </p:tgtEl>
                                        <p:attrNameLst>
                                          <p:attrName>ppt_x</p:attrName>
                                        </p:attrNameLst>
                                      </p:cBhvr>
                                    </p:anim>
                                    <p:anim by="(-#ppt_w*0.10)" calcmode="lin" valueType="num">
                                      <p:cBhvr>
                                        <p:cTn id="8" dur="250" autoRev="1" fill="hold">
                                          <p:stCondLst>
                                            <p:cond delay="0"/>
                                          </p:stCondLst>
                                        </p:cTn>
                                        <p:tgtEl>
                                          <p:spTgt spid="3"/>
                                        </p:tgtEl>
                                        <p:attrNameLst>
                                          <p:attrName>ppt_y</p:attrName>
                                        </p:attrNameLst>
                                      </p:cBhvr>
                                    </p:anim>
                                    <p:animRot by="-480000">
                                      <p:cBhvr>
                                        <p:cTn id="9" dur="250" autoRev="1" fill="hold">
                                          <p:stCondLst>
                                            <p:cond delay="0"/>
                                          </p:stCondLst>
                                        </p:cTn>
                                        <p:tgtEl>
                                          <p:spTgt spid="3"/>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5465" y="370548"/>
            <a:ext cx="7981070" cy="5985802"/>
          </a:xfrm>
          <a:prstGeom prst="rect">
            <a:avLst/>
          </a:prstGeom>
          <a:ln w="3175">
            <a:solidFill>
              <a:schemeClr val="tx1"/>
            </a:solidFill>
          </a:ln>
        </p:spPr>
      </p:pic>
      <p:sp>
        <p:nvSpPr>
          <p:cNvPr id="3" name="TextBox 2"/>
          <p:cNvSpPr txBox="1"/>
          <p:nvPr/>
        </p:nvSpPr>
        <p:spPr>
          <a:xfrm>
            <a:off x="2386445" y="5292417"/>
            <a:ext cx="2871355" cy="830997"/>
          </a:xfrm>
          <a:prstGeom prst="rect">
            <a:avLst/>
          </a:prstGeom>
          <a:noFill/>
        </p:spPr>
        <p:txBody>
          <a:bodyPr wrap="square" rtlCol="0">
            <a:spAutoFit/>
          </a:bodyPr>
          <a:lstStyle/>
          <a:p>
            <a:r>
              <a:rPr lang="en-CA" sz="2400" dirty="0">
                <a:solidFill>
                  <a:srgbClr val="FFFF00"/>
                </a:solidFill>
              </a:rPr>
              <a:t>Mount Sinai in Arabia the Mountain of God.</a:t>
            </a:r>
          </a:p>
        </p:txBody>
      </p:sp>
      <p:sp>
        <p:nvSpPr>
          <p:cNvPr id="4" name="Date Placeholder 3"/>
          <p:cNvSpPr>
            <a:spLocks noGrp="1"/>
          </p:cNvSpPr>
          <p:nvPr>
            <p:ph type="dt" sz="half" idx="10"/>
          </p:nvPr>
        </p:nvSpPr>
        <p:spPr/>
        <p:txBody>
          <a:bodyPr/>
          <a:lstStyle/>
          <a:p>
            <a:fld id="{FFC91C58-FC9C-4C22-B927-9AABFBDBDC07}" type="datetime1">
              <a:rPr lang="en-US" smtClean="0">
                <a:solidFill>
                  <a:srgbClr val="C00000"/>
                </a:solidFill>
              </a:rPr>
              <a:t>8/11/2023</a:t>
            </a:fld>
            <a:endParaRPr lang="en-CA" dirty="0">
              <a:solidFill>
                <a:srgbClr val="C00000"/>
              </a:solidFill>
            </a:endParaRPr>
          </a:p>
        </p:txBody>
      </p:sp>
      <p:sp>
        <p:nvSpPr>
          <p:cNvPr id="5" name="Footer Placeholder 4"/>
          <p:cNvSpPr>
            <a:spLocks noGrp="1"/>
          </p:cNvSpPr>
          <p:nvPr>
            <p:ph type="ftr" sz="quarter" idx="11"/>
          </p:nvPr>
        </p:nvSpPr>
        <p:spPr/>
        <p:txBody>
          <a:bodyPr/>
          <a:lstStyle/>
          <a:p>
            <a:r>
              <a:rPr lang="en-CA" dirty="0">
                <a:solidFill>
                  <a:srgbClr val="C00000"/>
                </a:solidFill>
              </a:rPr>
              <a:t>Jacques Gauvin</a:t>
            </a:r>
          </a:p>
        </p:txBody>
      </p:sp>
      <p:sp>
        <p:nvSpPr>
          <p:cNvPr id="6" name="Slide Number Placeholder 5"/>
          <p:cNvSpPr>
            <a:spLocks noGrp="1"/>
          </p:cNvSpPr>
          <p:nvPr>
            <p:ph type="sldNum" sz="quarter" idx="12"/>
          </p:nvPr>
        </p:nvSpPr>
        <p:spPr/>
        <p:txBody>
          <a:bodyPr/>
          <a:lstStyle/>
          <a:p>
            <a:fld id="{4F29730C-286E-412D-8565-D54FD0E711F3}" type="slidenum">
              <a:rPr lang="en-CA" smtClean="0">
                <a:solidFill>
                  <a:srgbClr val="C00000"/>
                </a:solidFill>
              </a:rPr>
              <a:t>29</a:t>
            </a:fld>
            <a:endParaRPr lang="en-CA" dirty="0">
              <a:solidFill>
                <a:srgbClr val="C00000"/>
              </a:solidFill>
            </a:endParaRPr>
          </a:p>
        </p:txBody>
      </p:sp>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170" y1="43077" x2="88865" y2="2564"/>
                        <a14:foregroundMark x1="1310" y1="92650" x2="1310" y2="58462"/>
                        <a14:foregroundMark x1="8952" y1="13504" x2="89301" y2="12137"/>
                        <a14:foregroundMark x1="7642" y1="32821" x2="71834" y2="30940"/>
                        <a14:foregroundMark x1="4367" y1="4957" x2="95633" y2="4957"/>
                        <a14:foregroundMark x1="4148" y1="2051" x2="96070" y2="3419"/>
                        <a14:foregroundMark x1="96725" y1="2393" x2="96725" y2="44786"/>
                        <a14:foregroundMark x1="4148" y1="43932" x2="97380" y2="43248"/>
                        <a14:foregroundMark x1="22707" y1="41026" x2="97817" y2="39658"/>
                        <a14:foregroundMark x1="65721" y1="38974" x2="98472" y2="31966"/>
                        <a14:foregroundMark x1="72052" y1="35385" x2="91485" y2="11624"/>
                        <a14:foregroundMark x1="70524" y1="32137" x2="78821" y2="11966"/>
                        <a14:foregroundMark x1="44760" y1="25812" x2="26638" y2="20000"/>
                        <a14:foregroundMark x1="31223" y1="21880" x2="3712" y2="24274"/>
                        <a14:foregroundMark x1="3712" y1="26154" x2="3057" y2="3932"/>
                        <a14:foregroundMark x1="8734" y1="29402" x2="25983" y2="29402"/>
                        <a14:foregroundMark x1="9170" y1="36923" x2="69214" y2="34188"/>
                        <a14:foregroundMark x1="74454" y1="26838" x2="51747" y2="21368"/>
                        <a14:foregroundMark x1="873" y1="39487" x2="1310" y2="19829"/>
                        <a14:foregroundMark x1="1310" y1="54359" x2="873" y2="45470"/>
                        <a14:foregroundMark x1="873" y1="17265" x2="1310" y2="5641"/>
                        <a14:foregroundMark x1="95633" y1="2564" x2="97817" y2="1538"/>
                        <a14:backgroundMark x1="13755" y1="93675" x2="84279" y2="55043"/>
                      </a14:backgroundRemoval>
                    </a14:imgEffect>
                  </a14:imgLayer>
                </a14:imgProps>
              </a:ext>
              <a:ext uri="{28A0092B-C50C-407E-A947-70E740481C1C}">
                <a14:useLocalDpi xmlns:a14="http://schemas.microsoft.com/office/drawing/2010/main" val="0"/>
              </a:ext>
            </a:extLst>
          </a:blip>
          <a:stretch>
            <a:fillRect/>
          </a:stretch>
        </p:blipFill>
        <p:spPr>
          <a:xfrm>
            <a:off x="7510455" y="1860106"/>
            <a:ext cx="642945" cy="821229"/>
          </a:xfrm>
          <a:prstGeom prst="rect">
            <a:avLst/>
          </a:prstGeom>
        </p:spPr>
      </p:pic>
    </p:spTree>
    <p:custDataLst>
      <p:tags r:id="rId1"/>
    </p:custDataLst>
    <p:extLst>
      <p:ext uri="{BB962C8B-B14F-4D97-AF65-F5344CB8AC3E}">
        <p14:creationId xmlns:p14="http://schemas.microsoft.com/office/powerpoint/2010/main" val="2668164718"/>
      </p:ext>
    </p:extLst>
  </p:cSld>
  <p:clrMapOvr>
    <a:masterClrMapping/>
  </p:clrMapOvr>
  <mc:AlternateContent xmlns:mc="http://schemas.openxmlformats.org/markup-compatibility/2006" xmlns:p14="http://schemas.microsoft.com/office/powerpoint/2010/main">
    <mc:Choice Requires="p14">
      <p:transition p14:dur="0" advTm="17131"/>
    </mc:Choice>
    <mc:Fallback xmlns="">
      <p:transition advTm="17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364" y="250826"/>
            <a:ext cx="5122896" cy="6230938"/>
          </a:xfrm>
          <a:prstGeom prst="rect">
            <a:avLst/>
          </a:prstGeom>
          <a:ln w="3175">
            <a:solidFill>
              <a:schemeClr val="tx1"/>
            </a:solidFill>
          </a:ln>
        </p:spPr>
      </p:pic>
      <p:sp>
        <p:nvSpPr>
          <p:cNvPr id="3" name="TextBox 2"/>
          <p:cNvSpPr txBox="1"/>
          <p:nvPr/>
        </p:nvSpPr>
        <p:spPr>
          <a:xfrm>
            <a:off x="259773" y="1582340"/>
            <a:ext cx="6172200" cy="3693319"/>
          </a:xfrm>
          <a:prstGeom prst="rect">
            <a:avLst/>
          </a:prstGeom>
          <a:noFill/>
        </p:spPr>
        <p:txBody>
          <a:bodyPr wrap="square" rtlCol="0">
            <a:spAutoFit/>
          </a:bodyPr>
          <a:lstStyle/>
          <a:p>
            <a:r>
              <a:rPr lang="en-CA" dirty="0"/>
              <a:t>Many Bible atlases show Mount Sinai, also known as Horeb, located near the southeastern end of the Wilderness of the Red Sea in Egypt. It is sometimes shown with a question mark beside it. This is because the people involved in determining its location are not sure where it is. So many people have false beliefs as to its real location.</a:t>
            </a:r>
          </a:p>
          <a:p>
            <a:r>
              <a:rPr lang="en-CA" dirty="0"/>
              <a:t> </a:t>
            </a:r>
          </a:p>
          <a:p>
            <a:r>
              <a:rPr lang="en-CA" dirty="0"/>
              <a:t>This image is from "The Harper Atlas Of The Bible" 1987 Edition. It shows Mount Sinai / Horeb (?) in two locations, one in Egypt at the southern end of the Wilderness of the Red Sea, shown with a red arrow, and the other across the Gulf of Aqaba, which is a branch of the Red Sea, in Midian in Arabia, shown with a green arrow.</a:t>
            </a:r>
          </a:p>
        </p:txBody>
      </p:sp>
      <p:sp>
        <p:nvSpPr>
          <p:cNvPr id="4" name="Down Arrow 3"/>
          <p:cNvSpPr/>
          <p:nvPr/>
        </p:nvSpPr>
        <p:spPr>
          <a:xfrm>
            <a:off x="10848110" y="3408216"/>
            <a:ext cx="222364" cy="2990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own Arrow 4"/>
          <p:cNvSpPr/>
          <p:nvPr/>
        </p:nvSpPr>
        <p:spPr>
          <a:xfrm>
            <a:off x="9289024" y="1091045"/>
            <a:ext cx="187037" cy="30133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Date Placeholder 5"/>
          <p:cNvSpPr>
            <a:spLocks noGrp="1"/>
          </p:cNvSpPr>
          <p:nvPr>
            <p:ph type="dt" sz="half" idx="10"/>
          </p:nvPr>
        </p:nvSpPr>
        <p:spPr/>
        <p:txBody>
          <a:bodyPr/>
          <a:lstStyle/>
          <a:p>
            <a:fld id="{234E315E-1964-4E31-9D78-B4DEB02E757D}" type="datetime1">
              <a:rPr lang="en-US" smtClean="0">
                <a:solidFill>
                  <a:srgbClr val="FFC000"/>
                </a:solidFill>
              </a:rPr>
              <a:t>8/11/2023</a:t>
            </a:fld>
            <a:endParaRPr lang="en-CA" dirty="0">
              <a:solidFill>
                <a:srgbClr val="FFC000"/>
              </a:solidFill>
            </a:endParaRPr>
          </a:p>
        </p:txBody>
      </p:sp>
      <p:sp>
        <p:nvSpPr>
          <p:cNvPr id="7" name="Footer Placeholder 6"/>
          <p:cNvSpPr>
            <a:spLocks noGrp="1"/>
          </p:cNvSpPr>
          <p:nvPr>
            <p:ph type="ftr" sz="quarter" idx="11"/>
          </p:nvPr>
        </p:nvSpPr>
        <p:spPr/>
        <p:txBody>
          <a:bodyPr/>
          <a:lstStyle/>
          <a:p>
            <a:r>
              <a:rPr lang="en-CA" dirty="0">
                <a:solidFill>
                  <a:srgbClr val="FFC000"/>
                </a:solidFill>
              </a:rPr>
              <a:t>Jacques Gauvin</a:t>
            </a:r>
          </a:p>
        </p:txBody>
      </p:sp>
      <p:sp>
        <p:nvSpPr>
          <p:cNvPr id="8" name="Slide Number Placeholder 7"/>
          <p:cNvSpPr>
            <a:spLocks noGrp="1"/>
          </p:cNvSpPr>
          <p:nvPr>
            <p:ph type="sldNum" sz="quarter" idx="12"/>
          </p:nvPr>
        </p:nvSpPr>
        <p:spPr>
          <a:xfrm>
            <a:off x="8651230" y="6384304"/>
            <a:ext cx="2743200" cy="365125"/>
          </a:xfrm>
        </p:spPr>
        <p:txBody>
          <a:bodyPr/>
          <a:lstStyle/>
          <a:p>
            <a:fld id="{4F29730C-286E-412D-8565-D54FD0E711F3}" type="slidenum">
              <a:rPr lang="en-CA" smtClean="0">
                <a:solidFill>
                  <a:srgbClr val="FFC000"/>
                </a:solidFill>
              </a:rPr>
              <a:t>3</a:t>
            </a:fld>
            <a:endParaRPr lang="en-CA" dirty="0">
              <a:solidFill>
                <a:srgbClr val="FFC000"/>
              </a:solidFill>
            </a:endParaRPr>
          </a:p>
        </p:txBody>
      </p:sp>
    </p:spTree>
    <p:custDataLst>
      <p:tags r:id="rId1"/>
    </p:custDataLst>
    <p:extLst>
      <p:ext uri="{BB962C8B-B14F-4D97-AF65-F5344CB8AC3E}">
        <p14:creationId xmlns:p14="http://schemas.microsoft.com/office/powerpoint/2010/main" val="2317050133"/>
      </p:ext>
    </p:extLst>
  </p:cSld>
  <p:clrMapOvr>
    <a:masterClrMapping/>
  </p:clrMapOvr>
  <mc:AlternateContent xmlns:mc="http://schemas.openxmlformats.org/markup-compatibility/2006" xmlns:p14="http://schemas.microsoft.com/office/powerpoint/2010/main">
    <mc:Choice Requires="p14">
      <p:transition spd="slow" p14:dur="2000" advTm="57349"/>
    </mc:Choice>
    <mc:Fallback xmlns="">
      <p:transition spd="slow" advTm="573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96436"/>
            <a:ext cx="9144000" cy="2387600"/>
          </a:xfrm>
        </p:spPr>
        <p:txBody>
          <a:bodyPr/>
          <a:lstStyle/>
          <a:p>
            <a:r>
              <a:rPr lang="en-CA" dirty="0">
                <a:solidFill>
                  <a:srgbClr val="C00000"/>
                </a:solidFill>
                <a:latin typeface="Algerian" panose="04020705040A02060702" pitchFamily="82" charset="0"/>
              </a:rPr>
              <a:t>Thank You !</a:t>
            </a:r>
          </a:p>
        </p:txBody>
      </p:sp>
      <p:sp>
        <p:nvSpPr>
          <p:cNvPr id="4" name="TextBox 3"/>
          <p:cNvSpPr txBox="1"/>
          <p:nvPr/>
        </p:nvSpPr>
        <p:spPr>
          <a:xfrm>
            <a:off x="5103668" y="4644736"/>
            <a:ext cx="1984663" cy="369332"/>
          </a:xfrm>
          <a:prstGeom prst="rect">
            <a:avLst/>
          </a:prstGeom>
          <a:noFill/>
        </p:spPr>
        <p:txBody>
          <a:bodyPr wrap="square" rtlCol="0">
            <a:spAutoFit/>
          </a:bodyPr>
          <a:lstStyle/>
          <a:p>
            <a:r>
              <a:rPr lang="en-CA" dirty="0">
                <a:solidFill>
                  <a:srgbClr val="C00000"/>
                </a:solidFill>
              </a:rPr>
              <a:t>jacquesgauvin.com</a:t>
            </a:r>
          </a:p>
        </p:txBody>
      </p:sp>
    </p:spTree>
    <p:extLst>
      <p:ext uri="{BB962C8B-B14F-4D97-AF65-F5344CB8AC3E}">
        <p14:creationId xmlns:p14="http://schemas.microsoft.com/office/powerpoint/2010/main" val="101289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advTm="6716">
        <p15:prstTrans prst="drape"/>
      </p:transition>
    </mc:Choice>
    <mc:Fallback xmlns="">
      <p:transition spd="slow" advTm="671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975302"/>
          </a:xfrm>
        </p:spPr>
        <p:txBody>
          <a:bodyPr/>
          <a:lstStyle/>
          <a:p>
            <a:r>
              <a:rPr lang="en-CA"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Mt Sinai/Horeb(?)</a:t>
            </a:r>
            <a:r>
              <a:rPr lang="en-CA" dirty="0"/>
              <a:t> </a:t>
            </a:r>
            <a:r>
              <a:rPr lang="en-CA" sz="2400" dirty="0"/>
              <a:t>Here are a couple of blow ups to show detail.</a:t>
            </a:r>
          </a:p>
        </p:txBody>
      </p:sp>
      <p:sp>
        <p:nvSpPr>
          <p:cNvPr id="3" name="Text Placeholder 2"/>
          <p:cNvSpPr>
            <a:spLocks noGrp="1"/>
          </p:cNvSpPr>
          <p:nvPr>
            <p:ph type="body" idx="1"/>
          </p:nvPr>
        </p:nvSpPr>
        <p:spPr>
          <a:xfrm>
            <a:off x="839788" y="1269207"/>
            <a:ext cx="5157787" cy="823912"/>
          </a:xfrm>
        </p:spPr>
        <p:txBody>
          <a:bodyPr/>
          <a:lstStyle/>
          <a:p>
            <a:r>
              <a:rPr lang="en-CA" dirty="0"/>
              <a:t>In Egypt?</a:t>
            </a:r>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13036" y="2441864"/>
            <a:ext cx="4637073" cy="2036618"/>
          </a:xfrm>
          <a:prstGeom prst="rect">
            <a:avLst/>
          </a:prstGeom>
          <a:ln w="3175">
            <a:solidFill>
              <a:schemeClr val="tx1"/>
            </a:solidFill>
          </a:ln>
        </p:spPr>
      </p:pic>
      <p:sp>
        <p:nvSpPr>
          <p:cNvPr id="5" name="Text Placeholder 4"/>
          <p:cNvSpPr>
            <a:spLocks noGrp="1"/>
          </p:cNvSpPr>
          <p:nvPr>
            <p:ph type="body" sz="quarter" idx="3"/>
          </p:nvPr>
        </p:nvSpPr>
        <p:spPr>
          <a:xfrm>
            <a:off x="7868645" y="1269207"/>
            <a:ext cx="1607128" cy="823912"/>
          </a:xfrm>
        </p:spPr>
        <p:txBody>
          <a:bodyPr/>
          <a:lstStyle/>
          <a:p>
            <a:r>
              <a:rPr lang="en-CA" dirty="0"/>
              <a:t>In Arabia??</a:t>
            </a:r>
          </a:p>
        </p:txBody>
      </p:sp>
      <p:pic>
        <p:nvPicPr>
          <p:cNvPr id="8" name="Content Placeholder 7"/>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7868645" y="2342399"/>
            <a:ext cx="3595254" cy="2136083"/>
          </a:xfrm>
          <a:prstGeom prst="rect">
            <a:avLst/>
          </a:prstGeom>
          <a:ln w="3175">
            <a:solidFill>
              <a:schemeClr val="tx1"/>
            </a:solidFill>
          </a:ln>
        </p:spPr>
      </p:pic>
      <p:sp>
        <p:nvSpPr>
          <p:cNvPr id="10" name="Down Arrow 9"/>
          <p:cNvSpPr/>
          <p:nvPr/>
        </p:nvSpPr>
        <p:spPr>
          <a:xfrm>
            <a:off x="3231572" y="2768600"/>
            <a:ext cx="301336" cy="457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Down Arrow 10"/>
          <p:cNvSpPr/>
          <p:nvPr/>
        </p:nvSpPr>
        <p:spPr>
          <a:xfrm>
            <a:off x="10357862" y="2193292"/>
            <a:ext cx="238990" cy="38446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913035" y="4998027"/>
            <a:ext cx="10550863" cy="923330"/>
          </a:xfrm>
          <a:prstGeom prst="rect">
            <a:avLst/>
          </a:prstGeom>
          <a:noFill/>
        </p:spPr>
        <p:txBody>
          <a:bodyPr wrap="square" rtlCol="0">
            <a:spAutoFit/>
          </a:bodyPr>
          <a:lstStyle/>
          <a:p>
            <a:r>
              <a:rPr lang="en-CA" dirty="0"/>
              <a:t>In this brief presentation I will show you evidence beyond the shadow of a doubt that Mount Sinai is in Arabia and not in Egypt. This may require you to cast off some unsubstantiated, preconceived, false ideas that may be clouding up your mind.</a:t>
            </a:r>
          </a:p>
        </p:txBody>
      </p:sp>
      <p:sp>
        <p:nvSpPr>
          <p:cNvPr id="6" name="Date Placeholder 5"/>
          <p:cNvSpPr>
            <a:spLocks noGrp="1"/>
          </p:cNvSpPr>
          <p:nvPr>
            <p:ph type="dt" sz="half" idx="10"/>
          </p:nvPr>
        </p:nvSpPr>
        <p:spPr/>
        <p:txBody>
          <a:bodyPr/>
          <a:lstStyle/>
          <a:p>
            <a:fld id="{B3F1ECDA-6741-40DE-8B3C-C7CE42F43588}" type="datetime1">
              <a:rPr lang="en-US" smtClean="0">
                <a:solidFill>
                  <a:srgbClr val="FFC000"/>
                </a:solidFill>
              </a:rPr>
              <a:t>8/11/2023</a:t>
            </a:fld>
            <a:endParaRPr lang="en-CA" dirty="0">
              <a:solidFill>
                <a:srgbClr val="FFC000"/>
              </a:solidFill>
            </a:endParaRPr>
          </a:p>
        </p:txBody>
      </p:sp>
      <p:sp>
        <p:nvSpPr>
          <p:cNvPr id="9" name="Footer Placeholder 8"/>
          <p:cNvSpPr>
            <a:spLocks noGrp="1"/>
          </p:cNvSpPr>
          <p:nvPr>
            <p:ph type="ftr" sz="quarter" idx="11"/>
          </p:nvPr>
        </p:nvSpPr>
        <p:spPr/>
        <p:txBody>
          <a:bodyPr/>
          <a:lstStyle/>
          <a:p>
            <a:r>
              <a:rPr lang="en-CA" dirty="0">
                <a:solidFill>
                  <a:srgbClr val="FFC000"/>
                </a:solidFill>
              </a:rPr>
              <a:t>Jacques Gauvin</a:t>
            </a:r>
          </a:p>
        </p:txBody>
      </p:sp>
      <p:sp>
        <p:nvSpPr>
          <p:cNvPr id="12" name="Slide Number Placeholder 11"/>
          <p:cNvSpPr>
            <a:spLocks noGrp="1"/>
          </p:cNvSpPr>
          <p:nvPr>
            <p:ph type="sldNum" sz="quarter" idx="12"/>
          </p:nvPr>
        </p:nvSpPr>
        <p:spPr/>
        <p:txBody>
          <a:bodyPr/>
          <a:lstStyle/>
          <a:p>
            <a:fld id="{4F29730C-286E-412D-8565-D54FD0E711F3}" type="slidenum">
              <a:rPr lang="en-CA" smtClean="0">
                <a:solidFill>
                  <a:srgbClr val="FFC000"/>
                </a:solidFill>
              </a:rPr>
              <a:t>4</a:t>
            </a:fld>
            <a:endParaRPr lang="en-CA" dirty="0">
              <a:solidFill>
                <a:srgbClr val="FFC000"/>
              </a:solidFill>
            </a:endParaRPr>
          </a:p>
        </p:txBody>
      </p:sp>
    </p:spTree>
    <p:custDataLst>
      <p:tags r:id="rId1"/>
    </p:custDataLst>
    <p:extLst>
      <p:ext uri="{BB962C8B-B14F-4D97-AF65-F5344CB8AC3E}">
        <p14:creationId xmlns:p14="http://schemas.microsoft.com/office/powerpoint/2010/main" val="331703342"/>
      </p:ext>
    </p:extLst>
  </p:cSld>
  <p:clrMapOvr>
    <a:masterClrMapping/>
  </p:clrMapOvr>
  <mc:AlternateContent xmlns:mc="http://schemas.openxmlformats.org/markup-compatibility/2006" xmlns:p14="http://schemas.microsoft.com/office/powerpoint/2010/main">
    <mc:Choice Requires="p14">
      <p:transition spd="slow" p14:dur="2000" advTm="31287"/>
    </mc:Choice>
    <mc:Fallback xmlns="">
      <p:transition spd="slow" advTm="312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1122" y="309031"/>
            <a:ext cx="7658358" cy="6239937"/>
          </a:xfrm>
          <a:prstGeom prst="rect">
            <a:avLst/>
          </a:prstGeom>
          <a:ln w="3175">
            <a:solidFill>
              <a:schemeClr val="tx1"/>
            </a:solidFill>
          </a:ln>
        </p:spPr>
      </p:pic>
      <p:sp>
        <p:nvSpPr>
          <p:cNvPr id="3" name="TextBox 2"/>
          <p:cNvSpPr txBox="1"/>
          <p:nvPr/>
        </p:nvSpPr>
        <p:spPr>
          <a:xfrm>
            <a:off x="166255" y="228600"/>
            <a:ext cx="3699163" cy="6463308"/>
          </a:xfrm>
          <a:prstGeom prst="rect">
            <a:avLst/>
          </a:prstGeom>
          <a:noFill/>
        </p:spPr>
        <p:txBody>
          <a:bodyPr wrap="square" rtlCol="0">
            <a:spAutoFit/>
          </a:bodyPr>
          <a:lstStyle/>
          <a:p>
            <a:r>
              <a:rPr lang="en-CA" dirty="0"/>
              <a:t>Paul of the New Testament stated that Mount Sinai is in Arabia, not in Egypt.</a:t>
            </a:r>
          </a:p>
          <a:p>
            <a:endParaRPr lang="en-CA" dirty="0"/>
          </a:p>
          <a:p>
            <a:r>
              <a:rPr lang="en-US" dirty="0"/>
              <a:t>Galatians 4:25</a:t>
            </a:r>
            <a:r>
              <a:rPr lang="en-CA" dirty="0"/>
              <a:t> (GNB) </a:t>
            </a:r>
          </a:p>
          <a:p>
            <a:r>
              <a:rPr lang="en-US" i="1" dirty="0"/>
              <a:t>Hagar, who stands for Mount Sinai in Arabia,</a:t>
            </a:r>
            <a:r>
              <a:rPr lang="en-CA" i="1" dirty="0"/>
              <a:t> </a:t>
            </a:r>
          </a:p>
          <a:p>
            <a:r>
              <a:rPr lang="en-CA" dirty="0"/>
              <a:t> </a:t>
            </a:r>
          </a:p>
          <a:p>
            <a:r>
              <a:rPr lang="en-CA" dirty="0"/>
              <a:t>The Old Testament uses the term "left Egypt" about 60 times. Here is just one of those times:</a:t>
            </a:r>
          </a:p>
          <a:p>
            <a:r>
              <a:rPr lang="en-CA" dirty="0"/>
              <a:t> </a:t>
            </a:r>
          </a:p>
          <a:p>
            <a:r>
              <a:rPr lang="en-US" dirty="0"/>
              <a:t>Exodus 12:41</a:t>
            </a:r>
            <a:r>
              <a:rPr lang="en-CA" dirty="0"/>
              <a:t> (GNB) </a:t>
            </a:r>
          </a:p>
          <a:p>
            <a:r>
              <a:rPr lang="en-US" i="1" dirty="0"/>
              <a:t>On the day the 430 years (of captivity in Egypt) ended, all the tribes of the Lord’s people left Egypt.</a:t>
            </a:r>
            <a:r>
              <a:rPr lang="en-CA" i="1" dirty="0"/>
              <a:t> </a:t>
            </a:r>
          </a:p>
          <a:p>
            <a:r>
              <a:rPr lang="en-CA" dirty="0"/>
              <a:t> </a:t>
            </a:r>
          </a:p>
          <a:p>
            <a:r>
              <a:rPr lang="en-CA" dirty="0"/>
              <a:t>At the time of the Exodus of Israel out of Egypt, the Wilderness of the Red Sea was part of Egypt. To leave Egypt Israel would have had to cross the Gulf of Aqaba which was considered part of the Red Sea.</a:t>
            </a:r>
          </a:p>
        </p:txBody>
      </p:sp>
      <p:sp>
        <p:nvSpPr>
          <p:cNvPr id="4" name="Date Placeholder 3"/>
          <p:cNvSpPr>
            <a:spLocks noGrp="1"/>
          </p:cNvSpPr>
          <p:nvPr>
            <p:ph type="dt" sz="half" idx="10"/>
          </p:nvPr>
        </p:nvSpPr>
        <p:spPr>
          <a:xfrm>
            <a:off x="838200" y="6449972"/>
            <a:ext cx="2743200" cy="365125"/>
          </a:xfrm>
        </p:spPr>
        <p:txBody>
          <a:bodyPr/>
          <a:lstStyle/>
          <a:p>
            <a:fld id="{19F1D53B-4666-4FE9-9CDD-9D109E9156D8}" type="datetime1">
              <a:rPr lang="en-US" smtClean="0">
                <a:solidFill>
                  <a:srgbClr val="FFC000"/>
                </a:solidFill>
              </a:rPr>
              <a:t>8/11/2023</a:t>
            </a:fld>
            <a:endParaRPr lang="en-CA" dirty="0">
              <a:solidFill>
                <a:srgbClr val="FFC000"/>
              </a:solidFill>
            </a:endParaRPr>
          </a:p>
        </p:txBody>
      </p:sp>
      <p:sp>
        <p:nvSpPr>
          <p:cNvPr id="5" name="Footer Placeholder 4"/>
          <p:cNvSpPr>
            <a:spLocks noGrp="1"/>
          </p:cNvSpPr>
          <p:nvPr>
            <p:ph type="ftr" sz="quarter" idx="11"/>
          </p:nvPr>
        </p:nvSpPr>
        <p:spPr>
          <a:xfrm>
            <a:off x="4038600" y="6449971"/>
            <a:ext cx="4114800" cy="365125"/>
          </a:xfrm>
        </p:spPr>
        <p:txBody>
          <a:bodyPr/>
          <a:lstStyle/>
          <a:p>
            <a:r>
              <a:rPr lang="en-CA" dirty="0">
                <a:solidFill>
                  <a:srgbClr val="FFC000"/>
                </a:solidFill>
              </a:rPr>
              <a:t>Jacques Gauvin</a:t>
            </a:r>
          </a:p>
        </p:txBody>
      </p:sp>
      <p:sp>
        <p:nvSpPr>
          <p:cNvPr id="6" name="Slide Number Placeholder 5"/>
          <p:cNvSpPr>
            <a:spLocks noGrp="1"/>
          </p:cNvSpPr>
          <p:nvPr>
            <p:ph type="sldNum" sz="quarter" idx="12"/>
          </p:nvPr>
        </p:nvSpPr>
        <p:spPr>
          <a:xfrm>
            <a:off x="8610600" y="6449971"/>
            <a:ext cx="2743200" cy="365125"/>
          </a:xfrm>
        </p:spPr>
        <p:txBody>
          <a:bodyPr/>
          <a:lstStyle/>
          <a:p>
            <a:fld id="{4F29730C-286E-412D-8565-D54FD0E711F3}" type="slidenum">
              <a:rPr lang="en-CA" smtClean="0">
                <a:solidFill>
                  <a:srgbClr val="FFC000"/>
                </a:solidFill>
              </a:rPr>
              <a:t>5</a:t>
            </a:fld>
            <a:endParaRPr lang="en-CA" dirty="0">
              <a:solidFill>
                <a:srgbClr val="FFC000"/>
              </a:solidFill>
            </a:endParaRPr>
          </a:p>
        </p:txBody>
      </p:sp>
      <p:sp>
        <p:nvSpPr>
          <p:cNvPr id="7" name="TextBox 6"/>
          <p:cNvSpPr txBox="1"/>
          <p:nvPr/>
        </p:nvSpPr>
        <p:spPr>
          <a:xfrm>
            <a:off x="6467061" y="3179618"/>
            <a:ext cx="2001530" cy="923330"/>
          </a:xfrm>
          <a:prstGeom prst="rect">
            <a:avLst/>
          </a:prstGeom>
          <a:noFill/>
        </p:spPr>
        <p:txBody>
          <a:bodyPr wrap="square" rtlCol="0">
            <a:spAutoFit/>
          </a:bodyPr>
          <a:lstStyle/>
          <a:p>
            <a:r>
              <a:rPr lang="en-CA" dirty="0">
                <a:solidFill>
                  <a:srgbClr val="FF0000"/>
                </a:solidFill>
              </a:rPr>
              <a:t>Controlled by Egypt at time of Exodus.</a:t>
            </a:r>
          </a:p>
        </p:txBody>
      </p:sp>
    </p:spTree>
    <p:extLst>
      <p:ext uri="{BB962C8B-B14F-4D97-AF65-F5344CB8AC3E}">
        <p14:creationId xmlns:p14="http://schemas.microsoft.com/office/powerpoint/2010/main" val="2738942481"/>
      </p:ext>
    </p:extLst>
  </p:cSld>
  <p:clrMapOvr>
    <a:masterClrMapping/>
  </p:clrMapOvr>
  <mc:AlternateContent xmlns:mc="http://schemas.openxmlformats.org/markup-compatibility/2006" xmlns:p14="http://schemas.microsoft.com/office/powerpoint/2010/main">
    <mc:Choice Requires="p14">
      <p:transition spd="slow" p14:dur="1400" advTm="85252">
        <p14:ripple/>
      </p:transition>
    </mc:Choice>
    <mc:Fallback xmlns="">
      <p:transition spd="slow" advTm="85252">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2" y="555913"/>
            <a:ext cx="7639715" cy="5746173"/>
          </a:xfrm>
          <a:prstGeom prst="rect">
            <a:avLst/>
          </a:prstGeom>
          <a:ln w="3175">
            <a:solidFill>
              <a:schemeClr val="tx1"/>
            </a:solidFill>
          </a:ln>
        </p:spPr>
      </p:pic>
      <p:sp>
        <p:nvSpPr>
          <p:cNvPr id="3" name="TextBox 2"/>
          <p:cNvSpPr txBox="1"/>
          <p:nvPr/>
        </p:nvSpPr>
        <p:spPr>
          <a:xfrm>
            <a:off x="124853" y="2506009"/>
            <a:ext cx="4083628" cy="1754326"/>
          </a:xfrm>
          <a:prstGeom prst="rect">
            <a:avLst/>
          </a:prstGeom>
          <a:noFill/>
        </p:spPr>
        <p:txBody>
          <a:bodyPr wrap="square" rtlCol="0">
            <a:spAutoFit/>
          </a:bodyPr>
          <a:lstStyle/>
          <a:p>
            <a:r>
              <a:rPr lang="en-CA" dirty="0"/>
              <a:t>The Bible clearly shows that Israel reached Mount Sinai </a:t>
            </a:r>
            <a:r>
              <a:rPr lang="en-CA" b="1" dirty="0"/>
              <a:t>after</a:t>
            </a:r>
            <a:r>
              <a:rPr lang="en-CA" dirty="0"/>
              <a:t> crossing the Red Sea. You can read about it in Exodus chapters 13 to 15 and 19. So Mount Sinai has to be on the Arabian side of the Gulf of Aqaba, an arm of the Red Sea.</a:t>
            </a:r>
          </a:p>
        </p:txBody>
      </p:sp>
      <p:sp>
        <p:nvSpPr>
          <p:cNvPr id="4" name="TextBox 3"/>
          <p:cNvSpPr txBox="1"/>
          <p:nvPr/>
        </p:nvSpPr>
        <p:spPr>
          <a:xfrm>
            <a:off x="96117" y="4738923"/>
            <a:ext cx="4061815" cy="1200329"/>
          </a:xfrm>
          <a:prstGeom prst="rect">
            <a:avLst/>
          </a:prstGeom>
          <a:noFill/>
        </p:spPr>
        <p:txBody>
          <a:bodyPr wrap="square" rtlCol="0">
            <a:spAutoFit/>
          </a:bodyPr>
          <a:lstStyle/>
          <a:p>
            <a:r>
              <a:rPr lang="en-CA" dirty="0"/>
              <a:t>Next is a photo of Nuweiba, the location of the Exodus crossing of the Red Sea when Moses, actually God of course, parted the sea. </a:t>
            </a:r>
          </a:p>
        </p:txBody>
      </p:sp>
      <p:sp>
        <p:nvSpPr>
          <p:cNvPr id="5" name="Date Placeholder 4"/>
          <p:cNvSpPr>
            <a:spLocks noGrp="1"/>
          </p:cNvSpPr>
          <p:nvPr>
            <p:ph type="dt" sz="half" idx="10"/>
          </p:nvPr>
        </p:nvSpPr>
        <p:spPr/>
        <p:txBody>
          <a:bodyPr/>
          <a:lstStyle/>
          <a:p>
            <a:fld id="{4F3AEF60-6B1E-45BC-BF8A-168C2291481A}" type="datetime1">
              <a:rPr lang="en-US" smtClean="0">
                <a:solidFill>
                  <a:srgbClr val="FFC000"/>
                </a:solidFill>
              </a:rPr>
              <a:t>8/11/2023</a:t>
            </a:fld>
            <a:endParaRPr lang="en-CA" dirty="0">
              <a:solidFill>
                <a:srgbClr val="FFC000"/>
              </a:solidFill>
            </a:endParaRPr>
          </a:p>
        </p:txBody>
      </p:sp>
      <p:sp>
        <p:nvSpPr>
          <p:cNvPr id="6" name="Footer Placeholder 5"/>
          <p:cNvSpPr>
            <a:spLocks noGrp="1"/>
          </p:cNvSpPr>
          <p:nvPr>
            <p:ph type="ftr" sz="quarter" idx="11"/>
          </p:nvPr>
        </p:nvSpPr>
        <p:spPr/>
        <p:txBody>
          <a:bodyPr/>
          <a:lstStyle/>
          <a:p>
            <a:r>
              <a:rPr lang="en-CA" dirty="0">
                <a:solidFill>
                  <a:srgbClr val="FFC000"/>
                </a:solidFill>
              </a:rPr>
              <a:t>Jacques Gauvin</a:t>
            </a:r>
          </a:p>
        </p:txBody>
      </p:sp>
      <p:sp>
        <p:nvSpPr>
          <p:cNvPr id="7" name="Slide Number Placeholder 6"/>
          <p:cNvSpPr>
            <a:spLocks noGrp="1"/>
          </p:cNvSpPr>
          <p:nvPr>
            <p:ph type="sldNum" sz="quarter" idx="12"/>
          </p:nvPr>
        </p:nvSpPr>
        <p:spPr/>
        <p:txBody>
          <a:bodyPr/>
          <a:lstStyle/>
          <a:p>
            <a:fld id="{4F29730C-286E-412D-8565-D54FD0E711F3}" type="slidenum">
              <a:rPr lang="en-CA" smtClean="0">
                <a:solidFill>
                  <a:srgbClr val="FFC000"/>
                </a:solidFill>
              </a:rPr>
              <a:t>6</a:t>
            </a:fld>
            <a:endParaRPr lang="en-CA" dirty="0">
              <a:solidFill>
                <a:srgbClr val="FFC000"/>
              </a:solidFill>
            </a:endParaRPr>
          </a:p>
        </p:txBody>
      </p:sp>
      <p:sp>
        <p:nvSpPr>
          <p:cNvPr id="8" name="TextBox 7"/>
          <p:cNvSpPr txBox="1"/>
          <p:nvPr/>
        </p:nvSpPr>
        <p:spPr>
          <a:xfrm>
            <a:off x="4248152" y="6055865"/>
            <a:ext cx="1756062" cy="246221"/>
          </a:xfrm>
          <a:prstGeom prst="rect">
            <a:avLst/>
          </a:prstGeom>
          <a:noFill/>
        </p:spPr>
        <p:txBody>
          <a:bodyPr wrap="square" rtlCol="0">
            <a:spAutoFit/>
          </a:bodyPr>
          <a:lstStyle/>
          <a:p>
            <a:r>
              <a:rPr lang="en-CA" sz="1000" dirty="0"/>
              <a:t>truediscoveries.org</a:t>
            </a:r>
          </a:p>
        </p:txBody>
      </p:sp>
      <p:sp>
        <p:nvSpPr>
          <p:cNvPr id="9" name="TextBox 8">
            <a:extLst>
              <a:ext uri="{FF2B5EF4-FFF2-40B4-BE49-F238E27FC236}">
                <a16:creationId xmlns:a16="http://schemas.microsoft.com/office/drawing/2014/main" id="{5FB9E9A6-3393-9D5F-D50A-DAB461F4E9CF}"/>
              </a:ext>
            </a:extLst>
          </p:cNvPr>
          <p:cNvSpPr txBox="1"/>
          <p:nvPr/>
        </p:nvSpPr>
        <p:spPr>
          <a:xfrm>
            <a:off x="146648" y="586596"/>
            <a:ext cx="3838756" cy="1795876"/>
          </a:xfrm>
          <a:prstGeom prst="rect">
            <a:avLst/>
          </a:prstGeom>
          <a:noFill/>
        </p:spPr>
        <p:txBody>
          <a:bodyPr wrap="square" rtlCol="0">
            <a:spAutoFit/>
          </a:bodyPr>
          <a:lstStyle/>
          <a:p>
            <a:pPr marL="0" marR="0">
              <a:lnSpc>
                <a:spcPct val="115000"/>
              </a:lnSpc>
              <a:spcBef>
                <a:spcPts val="0"/>
              </a:spcBef>
            </a:pPr>
            <a:r>
              <a:rPr lang="en-US" sz="1800" dirty="0">
                <a:effectLst/>
                <a:latin typeface="Calibri" panose="020F0502020204030204" pitchFamily="34" charset="0"/>
              </a:rPr>
              <a:t>Deuteronomy 16:1 (NKJV) </a:t>
            </a:r>
          </a:p>
          <a:p>
            <a:pPr marL="0" marR="0">
              <a:spcBef>
                <a:spcPts val="0"/>
              </a:spcBef>
            </a:pPr>
            <a:r>
              <a:rPr lang="en-US" sz="1800" dirty="0">
                <a:effectLst/>
                <a:latin typeface="Calibri" panose="020F0502020204030204" pitchFamily="34" charset="0"/>
              </a:rPr>
              <a:t>“Observe the month of Abib, and keep the Passover to the </a:t>
            </a:r>
            <a:r>
              <a:rPr lang="en-US" sz="1800" cap="small" dirty="0">
                <a:effectLst/>
                <a:latin typeface="Calibri" panose="020F0502020204030204" pitchFamily="34" charset="0"/>
              </a:rPr>
              <a:t>Lord</a:t>
            </a:r>
            <a:r>
              <a:rPr lang="en-US" sz="1800" dirty="0">
                <a:effectLst/>
                <a:latin typeface="Calibri" panose="020F0502020204030204" pitchFamily="34" charset="0"/>
              </a:rPr>
              <a:t> your God, for in the month of Abib the </a:t>
            </a:r>
            <a:r>
              <a:rPr lang="en-US" sz="1800" cap="small" dirty="0">
                <a:effectLst/>
                <a:latin typeface="Calibri" panose="020F0502020204030204" pitchFamily="34" charset="0"/>
              </a:rPr>
              <a:t>Lord</a:t>
            </a:r>
            <a:r>
              <a:rPr lang="en-US" sz="1800" dirty="0">
                <a:effectLst/>
                <a:latin typeface="Calibri" panose="020F0502020204030204" pitchFamily="34" charset="0"/>
              </a:rPr>
              <a:t> your God brought you out of Egypt by night. </a:t>
            </a:r>
          </a:p>
          <a:p>
            <a:endParaRPr lang="en-CA" dirty="0"/>
          </a:p>
        </p:txBody>
      </p:sp>
    </p:spTree>
    <p:extLst>
      <p:ext uri="{BB962C8B-B14F-4D97-AF65-F5344CB8AC3E}">
        <p14:creationId xmlns:p14="http://schemas.microsoft.com/office/powerpoint/2010/main" val="2876879236"/>
      </p:ext>
    </p:extLst>
  </p:cSld>
  <p:clrMapOvr>
    <a:masterClrMapping/>
  </p:clrMapOvr>
  <mc:AlternateContent xmlns:mc="http://schemas.openxmlformats.org/markup-compatibility/2006" xmlns:p14="http://schemas.microsoft.com/office/powerpoint/2010/main">
    <mc:Choice Requires="p14">
      <p:transition spd="slow" p14:dur="3400" advTm="44698">
        <p14:reveal/>
      </p:transition>
    </mc:Choice>
    <mc:Fallback xmlns="">
      <p:transition spd="slow" advTm="44698">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308" y="316869"/>
            <a:ext cx="5469081" cy="4103026"/>
          </a:xfrm>
          <a:prstGeom prst="rect">
            <a:avLst/>
          </a:prstGeom>
          <a:ln w="3175">
            <a:solidFill>
              <a:schemeClr val="tx1"/>
            </a:solidFill>
          </a:ln>
        </p:spPr>
      </p:pic>
      <p:sp>
        <p:nvSpPr>
          <p:cNvPr id="3" name="TextBox 2"/>
          <p:cNvSpPr txBox="1"/>
          <p:nvPr/>
        </p:nvSpPr>
        <p:spPr>
          <a:xfrm>
            <a:off x="234085" y="485030"/>
            <a:ext cx="5704609" cy="3139321"/>
          </a:xfrm>
          <a:prstGeom prst="rect">
            <a:avLst/>
          </a:prstGeom>
          <a:noFill/>
        </p:spPr>
        <p:txBody>
          <a:bodyPr wrap="square" rtlCol="0">
            <a:spAutoFit/>
          </a:bodyPr>
          <a:lstStyle/>
          <a:p>
            <a:r>
              <a:rPr lang="en-CA" dirty="0"/>
              <a:t>For a site to qualify as the crossing site several geological features had to be present to be in accordance with the Bible; </a:t>
            </a:r>
          </a:p>
          <a:p>
            <a:pPr marL="342900" indent="-342900">
              <a:buFont typeface="+mj-lt"/>
              <a:buAutoNum type="arabicParenR"/>
            </a:pPr>
            <a:r>
              <a:rPr lang="en-CA" dirty="0"/>
              <a:t>a large area of land big enough to hold the millions of Israeli, their cattle and other possessions, </a:t>
            </a:r>
          </a:p>
          <a:p>
            <a:pPr marL="342900" indent="-342900">
              <a:buFont typeface="+mj-lt"/>
              <a:buAutoNum type="arabicParenR"/>
            </a:pPr>
            <a:r>
              <a:rPr lang="en-CA" dirty="0"/>
              <a:t>a narrow path through rugged mountains to get there that would be able to be guarded by a pillar of dark cloud that the Egyptian army could not get around, </a:t>
            </a:r>
          </a:p>
          <a:p>
            <a:pPr marL="342900" indent="-342900">
              <a:buFont typeface="+mj-lt"/>
              <a:buAutoNum type="arabicParenR"/>
            </a:pPr>
            <a:r>
              <a:rPr lang="en-CA" dirty="0"/>
              <a:t>a smooth path with gentle slopes on the sea bed of the Red Sea and by crossing there they would leave Egypt and enter Arabia. </a:t>
            </a:r>
          </a:p>
        </p:txBody>
      </p:sp>
      <p:sp>
        <p:nvSpPr>
          <p:cNvPr id="4" name="TextBox 3"/>
          <p:cNvSpPr txBox="1"/>
          <p:nvPr/>
        </p:nvSpPr>
        <p:spPr>
          <a:xfrm>
            <a:off x="6268983" y="622269"/>
            <a:ext cx="1288473" cy="461665"/>
          </a:xfrm>
          <a:prstGeom prst="rect">
            <a:avLst/>
          </a:prstGeom>
          <a:noFill/>
        </p:spPr>
        <p:txBody>
          <a:bodyPr wrap="square" rtlCol="0">
            <a:spAutoFit/>
          </a:bodyPr>
          <a:lstStyle/>
          <a:p>
            <a:r>
              <a:rPr lang="en-CA" sz="2400" b="1" dirty="0"/>
              <a:t>ARABIA</a:t>
            </a:r>
          </a:p>
        </p:txBody>
      </p:sp>
      <p:sp>
        <p:nvSpPr>
          <p:cNvPr id="5" name="TextBox 4"/>
          <p:cNvSpPr txBox="1"/>
          <p:nvPr/>
        </p:nvSpPr>
        <p:spPr>
          <a:xfrm>
            <a:off x="6730295" y="3631988"/>
            <a:ext cx="1641764" cy="461665"/>
          </a:xfrm>
          <a:prstGeom prst="rect">
            <a:avLst/>
          </a:prstGeom>
          <a:noFill/>
        </p:spPr>
        <p:txBody>
          <a:bodyPr wrap="square" rtlCol="0">
            <a:spAutoFit/>
          </a:bodyPr>
          <a:lstStyle/>
          <a:p>
            <a:r>
              <a:rPr lang="en-CA" sz="2400" b="1" dirty="0"/>
              <a:t>EGYPT</a:t>
            </a:r>
          </a:p>
        </p:txBody>
      </p:sp>
      <p:sp>
        <p:nvSpPr>
          <p:cNvPr id="8" name="Date Placeholder 7"/>
          <p:cNvSpPr>
            <a:spLocks noGrp="1"/>
          </p:cNvSpPr>
          <p:nvPr>
            <p:ph type="dt" sz="half" idx="10"/>
          </p:nvPr>
        </p:nvSpPr>
        <p:spPr/>
        <p:txBody>
          <a:bodyPr/>
          <a:lstStyle/>
          <a:p>
            <a:fld id="{742EF736-65E8-43A4-8799-7CB55A68EAD4}" type="datetime1">
              <a:rPr lang="en-US" smtClean="0"/>
              <a:t>8/11/2023</a:t>
            </a:fld>
            <a:endParaRPr lang="en-CA"/>
          </a:p>
        </p:txBody>
      </p:sp>
      <p:sp>
        <p:nvSpPr>
          <p:cNvPr id="9" name="Footer Placeholder 8"/>
          <p:cNvSpPr>
            <a:spLocks noGrp="1"/>
          </p:cNvSpPr>
          <p:nvPr>
            <p:ph type="ftr" sz="quarter" idx="11"/>
          </p:nvPr>
        </p:nvSpPr>
        <p:spPr/>
        <p:txBody>
          <a:bodyPr/>
          <a:lstStyle/>
          <a:p>
            <a:r>
              <a:rPr lang="en-CA"/>
              <a:t>Jacques Gauvin</a:t>
            </a:r>
          </a:p>
        </p:txBody>
      </p:sp>
      <p:sp>
        <p:nvSpPr>
          <p:cNvPr id="10" name="Slide Number Placeholder 9"/>
          <p:cNvSpPr>
            <a:spLocks noGrp="1"/>
          </p:cNvSpPr>
          <p:nvPr>
            <p:ph type="sldNum" sz="quarter" idx="12"/>
          </p:nvPr>
        </p:nvSpPr>
        <p:spPr/>
        <p:txBody>
          <a:bodyPr/>
          <a:lstStyle/>
          <a:p>
            <a:fld id="{4F29730C-286E-412D-8565-D54FD0E711F3}" type="slidenum">
              <a:rPr lang="en-CA" smtClean="0"/>
              <a:t>7</a:t>
            </a:fld>
            <a:endParaRPr lang="en-CA"/>
          </a:p>
        </p:txBody>
      </p:sp>
      <p:sp>
        <p:nvSpPr>
          <p:cNvPr id="11" name="TextBox 10"/>
          <p:cNvSpPr txBox="1"/>
          <p:nvPr/>
        </p:nvSpPr>
        <p:spPr>
          <a:xfrm>
            <a:off x="6253308" y="306325"/>
            <a:ext cx="1943100" cy="246221"/>
          </a:xfrm>
          <a:prstGeom prst="rect">
            <a:avLst/>
          </a:prstGeom>
          <a:noFill/>
        </p:spPr>
        <p:txBody>
          <a:bodyPr wrap="square" rtlCol="0">
            <a:spAutoFit/>
          </a:bodyPr>
          <a:lstStyle/>
          <a:p>
            <a:r>
              <a:rPr lang="en-CA" sz="1000" dirty="0"/>
              <a:t>thealeph-tavproject.com</a:t>
            </a:r>
          </a:p>
        </p:txBody>
      </p:sp>
      <p:sp>
        <p:nvSpPr>
          <p:cNvPr id="12" name="TextBox 11"/>
          <p:cNvSpPr txBox="1"/>
          <p:nvPr/>
        </p:nvSpPr>
        <p:spPr>
          <a:xfrm>
            <a:off x="8849046" y="3801266"/>
            <a:ext cx="2967912" cy="584775"/>
          </a:xfrm>
          <a:prstGeom prst="rect">
            <a:avLst/>
          </a:prstGeom>
          <a:noFill/>
        </p:spPr>
        <p:txBody>
          <a:bodyPr wrap="square" rtlCol="0">
            <a:spAutoFit/>
          </a:bodyPr>
          <a:lstStyle/>
          <a:p>
            <a:r>
              <a:rPr lang="en-CA" sz="3200" b="1" dirty="0">
                <a:solidFill>
                  <a:schemeClr val="accent4">
                    <a:lumMod val="40000"/>
                    <a:lumOff val="60000"/>
                  </a:schemeClr>
                </a:solidFill>
              </a:rPr>
              <a:t>Nuweiba Beach</a:t>
            </a:r>
          </a:p>
        </p:txBody>
      </p:sp>
      <p:sp>
        <p:nvSpPr>
          <p:cNvPr id="13" name="TextBox 12"/>
          <p:cNvSpPr txBox="1"/>
          <p:nvPr/>
        </p:nvSpPr>
        <p:spPr>
          <a:xfrm>
            <a:off x="3898936" y="4489618"/>
            <a:ext cx="8112955" cy="1754326"/>
          </a:xfrm>
          <a:prstGeom prst="rect">
            <a:avLst/>
          </a:prstGeom>
          <a:noFill/>
        </p:spPr>
        <p:txBody>
          <a:bodyPr wrap="square" rtlCol="0">
            <a:spAutoFit/>
          </a:bodyPr>
          <a:lstStyle/>
          <a:p>
            <a:r>
              <a:rPr lang="en-US" dirty="0"/>
              <a:t>Exodus 14:19–20</a:t>
            </a:r>
            <a:r>
              <a:rPr lang="en-CA" dirty="0"/>
              <a:t> (NKJV) </a:t>
            </a:r>
          </a:p>
          <a:p>
            <a:r>
              <a:rPr lang="en-US" i="1" dirty="0"/>
              <a:t>And the Angel of God, who went before the camp of Israel, moved and went behind them; and the pillar of cloud went from before them and stood behind them. So it came between the camp of the Egyptians and the camp of Israel. Thus it was a cloud and darkness to the one, and it gave light by night to the other, so that the one did not come near the other all that night.</a:t>
            </a:r>
            <a:r>
              <a:rPr lang="en-US" dirty="0"/>
              <a:t> (The Egyptians were in the mountain pass.)</a:t>
            </a:r>
            <a:endParaRPr lang="en-CA" dirty="0"/>
          </a:p>
        </p:txBody>
      </p:sp>
      <p:sp>
        <p:nvSpPr>
          <p:cNvPr id="14" name="TextBox 13"/>
          <p:cNvSpPr txBox="1"/>
          <p:nvPr/>
        </p:nvSpPr>
        <p:spPr>
          <a:xfrm>
            <a:off x="122948" y="3697689"/>
            <a:ext cx="3775987" cy="2308324"/>
          </a:xfrm>
          <a:prstGeom prst="rect">
            <a:avLst/>
          </a:prstGeom>
          <a:noFill/>
        </p:spPr>
        <p:txBody>
          <a:bodyPr wrap="square" rtlCol="0">
            <a:spAutoFit/>
          </a:bodyPr>
          <a:lstStyle/>
          <a:p>
            <a:r>
              <a:rPr lang="en-CA" dirty="0"/>
              <a:t>Nuweiba is the only such place on the Red Sea. The beach is clearly large and situated between mountains and sea.</a:t>
            </a:r>
          </a:p>
          <a:p>
            <a:endParaRPr lang="en-CA" dirty="0"/>
          </a:p>
          <a:p>
            <a:r>
              <a:rPr lang="en-CA" dirty="0"/>
              <a:t>Israel arrived at Nuweiba by the winding path through the mountains shown here. At this stage they were still in Egypt. </a:t>
            </a:r>
          </a:p>
        </p:txBody>
      </p:sp>
    </p:spTree>
    <p:custDataLst>
      <p:tags r:id="rId1"/>
    </p:custDataLst>
    <p:extLst>
      <p:ext uri="{BB962C8B-B14F-4D97-AF65-F5344CB8AC3E}">
        <p14:creationId xmlns:p14="http://schemas.microsoft.com/office/powerpoint/2010/main" val="2823802791"/>
      </p:ext>
    </p:extLst>
  </p:cSld>
  <p:clrMapOvr>
    <a:masterClrMapping/>
  </p:clrMapOvr>
  <mc:AlternateContent xmlns:mc="http://schemas.openxmlformats.org/markup-compatibility/2006" xmlns:p14="http://schemas.microsoft.com/office/powerpoint/2010/main">
    <mc:Choice Requires="p14">
      <p:transition spd="slow" p14:dur="2000" advTm="120124"/>
    </mc:Choice>
    <mc:Fallback xmlns="">
      <p:transition spd="slow" advTm="1201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gtEl>
                                        <p:attrNameLst>
                                          <p:attrName>ppt_x</p:attrName>
                                          <p:attrName>ppt_y</p:attrName>
                                        </p:attrNameLst>
                                      </p:cBhvr>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5"/>
                                        </p:tgtEl>
                                        <p:attrNameLst>
                                          <p:attrName>ppt_x</p:attrName>
                                          <p:attrName>ppt_y</p:attrName>
                                        </p:attrNameLst>
                                      </p:cBhvr>
                                    </p:animMotion>
                                    <p:animRot by="1500000">
                                      <p:cBhvr>
                                        <p:cTn id="15" dur="125" fill="hold">
                                          <p:stCondLst>
                                            <p:cond delay="0"/>
                                          </p:stCondLst>
                                        </p:cTn>
                                        <p:tgtEl>
                                          <p:spTgt spid="5"/>
                                        </p:tgtEl>
                                        <p:attrNameLst>
                                          <p:attrName>r</p:attrName>
                                        </p:attrNameLst>
                                      </p:cBhvr>
                                    </p:animRot>
                                    <p:animRot by="-1500000">
                                      <p:cBhvr>
                                        <p:cTn id="16" dur="125" fill="hold">
                                          <p:stCondLst>
                                            <p:cond delay="125"/>
                                          </p:stCondLst>
                                        </p:cTn>
                                        <p:tgtEl>
                                          <p:spTgt spid="5"/>
                                        </p:tgtEl>
                                        <p:attrNameLst>
                                          <p:attrName>r</p:attrName>
                                        </p:attrNameLst>
                                      </p:cBhvr>
                                    </p:animRot>
                                    <p:animRot by="-1500000">
                                      <p:cBhvr>
                                        <p:cTn id="17" dur="125" fill="hold">
                                          <p:stCondLst>
                                            <p:cond delay="250"/>
                                          </p:stCondLst>
                                        </p:cTn>
                                        <p:tgtEl>
                                          <p:spTgt spid="5"/>
                                        </p:tgtEl>
                                        <p:attrNameLst>
                                          <p:attrName>r</p:attrName>
                                        </p:attrNameLst>
                                      </p:cBhvr>
                                    </p:animRot>
                                    <p:animRot by="1500000">
                                      <p:cBhvr>
                                        <p:cTn id="18" dur="125" fill="hold">
                                          <p:stCondLst>
                                            <p:cond delay="375"/>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4"/>
                                        </p:tgtEl>
                                        <p:attrNameLst>
                                          <p:attrName>ppt_x</p:attrName>
                                          <p:attrName>ppt_y</p:attrName>
                                        </p:attrNameLst>
                                      </p:cBhvr>
                                    </p:animMotion>
                                    <p:animRot by="1500000">
                                      <p:cBhvr>
                                        <p:cTn id="23" dur="125" fill="hold">
                                          <p:stCondLst>
                                            <p:cond delay="0"/>
                                          </p:stCondLst>
                                        </p:cTn>
                                        <p:tgtEl>
                                          <p:spTgt spid="4"/>
                                        </p:tgtEl>
                                        <p:attrNameLst>
                                          <p:attrName>r</p:attrName>
                                        </p:attrNameLst>
                                      </p:cBhvr>
                                    </p:animRot>
                                    <p:animRot by="-1500000">
                                      <p:cBhvr>
                                        <p:cTn id="24" dur="125" fill="hold">
                                          <p:stCondLst>
                                            <p:cond delay="125"/>
                                          </p:stCondLst>
                                        </p:cTn>
                                        <p:tgtEl>
                                          <p:spTgt spid="4"/>
                                        </p:tgtEl>
                                        <p:attrNameLst>
                                          <p:attrName>r</p:attrName>
                                        </p:attrNameLst>
                                      </p:cBhvr>
                                    </p:animRot>
                                    <p:animRot by="-1500000">
                                      <p:cBhvr>
                                        <p:cTn id="25" dur="125" fill="hold">
                                          <p:stCondLst>
                                            <p:cond delay="250"/>
                                          </p:stCondLst>
                                        </p:cTn>
                                        <p:tgtEl>
                                          <p:spTgt spid="4"/>
                                        </p:tgtEl>
                                        <p:attrNameLst>
                                          <p:attrName>r</p:attrName>
                                        </p:attrNameLst>
                                      </p:cBhvr>
                                    </p:animRot>
                                    <p:animRot by="1500000">
                                      <p:cBhvr>
                                        <p:cTn id="26" dur="125" fill="hold">
                                          <p:stCondLst>
                                            <p:cond delay="375"/>
                                          </p:stCondLst>
                                        </p:cTn>
                                        <p:tgtEl>
                                          <p:spTgt spid="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583FC-CA52-40D2-900D-DF0B4A10C55B}"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8</a:t>
            </a:fld>
            <a:endParaRPr lang="en-CA"/>
          </a:p>
        </p:txBody>
      </p:sp>
      <p:sp>
        <p:nvSpPr>
          <p:cNvPr id="5" name="TextBox 4"/>
          <p:cNvSpPr txBox="1"/>
          <p:nvPr/>
        </p:nvSpPr>
        <p:spPr>
          <a:xfrm>
            <a:off x="753341" y="1305341"/>
            <a:ext cx="10685318" cy="4247317"/>
          </a:xfrm>
          <a:prstGeom prst="rect">
            <a:avLst/>
          </a:prstGeom>
          <a:noFill/>
        </p:spPr>
        <p:txBody>
          <a:bodyPr wrap="square" rtlCol="0">
            <a:spAutoFit/>
          </a:bodyPr>
          <a:lstStyle/>
          <a:p>
            <a:r>
              <a:rPr lang="en-US" dirty="0"/>
              <a:t>Exodus 14:1–3</a:t>
            </a:r>
            <a:r>
              <a:rPr lang="en-CA" dirty="0"/>
              <a:t> (NKJV) </a:t>
            </a:r>
          </a:p>
          <a:p>
            <a:r>
              <a:rPr lang="en-US" i="1" dirty="0"/>
              <a:t>Now the </a:t>
            </a:r>
            <a:r>
              <a:rPr lang="en-US" i="1" cap="small" dirty="0"/>
              <a:t>Lord</a:t>
            </a:r>
            <a:r>
              <a:rPr lang="en-US" i="1" dirty="0"/>
              <a:t> spoke to Moses, saying: “Speak to the children of Israel, that they turn and camp before Pi Hahiroth, between Migdol and the sea, opposite Baal Zephon; you shall camp before it by the sea. For Pharaoh will say of the children of Israel, ‘They are bewildered by the land; the wilderness has closed them in.’ </a:t>
            </a:r>
            <a:endParaRPr lang="en-CA" i="1" dirty="0"/>
          </a:p>
          <a:p>
            <a:r>
              <a:rPr lang="en-US" dirty="0"/>
              <a:t> </a:t>
            </a:r>
            <a:endParaRPr lang="en-CA" dirty="0"/>
          </a:p>
          <a:p>
            <a:r>
              <a:rPr lang="en-US" dirty="0"/>
              <a:t>Exodus 14:8–9</a:t>
            </a:r>
            <a:r>
              <a:rPr lang="en-CA" dirty="0"/>
              <a:t> (NKJV) </a:t>
            </a:r>
          </a:p>
          <a:p>
            <a:r>
              <a:rPr lang="en-US" i="1" dirty="0"/>
              <a:t>And the Lord hardened the heart of Pharaoh king of Egypt, and he pursued the children of Israel; and the children of Israel went out with boldness. So the Egyptians pursued them, all the horses and chariots of Pharaoh, his horsemen and his army, and overtook them camping by the sea beside Pi Hahiroth, before Baal Zephon. </a:t>
            </a:r>
            <a:endParaRPr lang="en-CA" i="1" dirty="0"/>
          </a:p>
          <a:p>
            <a:r>
              <a:rPr lang="en-US" dirty="0"/>
              <a:t> </a:t>
            </a:r>
            <a:endParaRPr lang="en-CA" dirty="0"/>
          </a:p>
          <a:p>
            <a:r>
              <a:rPr lang="en-US" dirty="0"/>
              <a:t>Numbers 33:5–8</a:t>
            </a:r>
            <a:r>
              <a:rPr lang="en-CA" dirty="0"/>
              <a:t> (NKJV) </a:t>
            </a:r>
          </a:p>
          <a:p>
            <a:r>
              <a:rPr lang="en-US" i="1" dirty="0"/>
              <a:t>Then the children of Israel moved from Rameses and camped at Succoth. They departed from Succoth and camped at Etham, which is on the edge of the wilderness. They moved from Etham and turned back to Pi Hahiroth, which is east of Baal Zephon; and they camped near Migdol. They departed from before Hahiroth and passed through the midst of the sea into the wilderness,</a:t>
            </a:r>
            <a:endParaRPr lang="en-CA" i="1" dirty="0"/>
          </a:p>
        </p:txBody>
      </p:sp>
    </p:spTree>
    <p:custDataLst>
      <p:tags r:id="rId1"/>
    </p:custDataLst>
    <p:extLst>
      <p:ext uri="{BB962C8B-B14F-4D97-AF65-F5344CB8AC3E}">
        <p14:creationId xmlns:p14="http://schemas.microsoft.com/office/powerpoint/2010/main" val="2097084484"/>
      </p:ext>
    </p:extLst>
  </p:cSld>
  <p:clrMapOvr>
    <a:masterClrMapping/>
  </p:clrMapOvr>
  <mc:AlternateContent xmlns:mc="http://schemas.openxmlformats.org/markup-compatibility/2006" xmlns:p14="http://schemas.microsoft.com/office/powerpoint/2010/main">
    <mc:Choice Requires="p14">
      <p:transition spd="slow" p14:dur="2000" advTm="72721"/>
    </mc:Choice>
    <mc:Fallback xmlns="">
      <p:transition spd="slow" advTm="72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2000"/>
                                        <p:tgtEl>
                                          <p:spTgt spid="5">
                                            <p:txEl>
                                              <p:pRg st="3" end="3"/>
                                            </p:txEl>
                                          </p:spTgt>
                                        </p:tgtEl>
                                      </p:cBhvr>
                                    </p:animEffect>
                                    <p:anim calcmode="lin" valueType="num">
                                      <p:cBhvr>
                                        <p:cTn id="15" dur="2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2000"/>
                                        <p:tgtEl>
                                          <p:spTgt spid="5">
                                            <p:txEl>
                                              <p:pRg st="6" end="6"/>
                                            </p:txEl>
                                          </p:spTgt>
                                        </p:tgtEl>
                                      </p:cBhvr>
                                    </p:animEffect>
                                    <p:anim calcmode="lin" valueType="num">
                                      <p:cBhvr>
                                        <p:cTn id="22" dur="2000" fill="hold"/>
                                        <p:tgtEl>
                                          <p:spTgt spid="5">
                                            <p:txEl>
                                              <p:pRg st="6" end="6"/>
                                            </p:txEl>
                                          </p:spTgt>
                                        </p:tgtEl>
                                        <p:attrNameLst>
                                          <p:attrName>ppt_w</p:attrName>
                                        </p:attrNameLst>
                                      </p:cBhvr>
                                      <p:tavLst>
                                        <p:tav tm="0" fmla="#ppt_w*sin(2.5*pi*$)">
                                          <p:val>
                                            <p:fltVal val="0"/>
                                          </p:val>
                                        </p:tav>
                                        <p:tav tm="100000">
                                          <p:val>
                                            <p:fltVal val="1"/>
                                          </p:val>
                                        </p:tav>
                                      </p:tavLst>
                                    </p:anim>
                                    <p:anim calcmode="lin" valueType="num">
                                      <p:cBhvr>
                                        <p:cTn id="23" dur="2000" fill="hold"/>
                                        <p:tgtEl>
                                          <p:spTgt spid="5">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A8A67-49A2-4EB4-9F68-B75E8269B239}" type="datetime1">
              <a:rPr lang="en-US" smtClean="0"/>
              <a:t>8/11/2023</a:t>
            </a:fld>
            <a:endParaRPr lang="en-CA"/>
          </a:p>
        </p:txBody>
      </p:sp>
      <p:sp>
        <p:nvSpPr>
          <p:cNvPr id="3" name="Footer Placeholder 2"/>
          <p:cNvSpPr>
            <a:spLocks noGrp="1"/>
          </p:cNvSpPr>
          <p:nvPr>
            <p:ph type="ftr" sz="quarter" idx="11"/>
          </p:nvPr>
        </p:nvSpPr>
        <p:spPr/>
        <p:txBody>
          <a:bodyPr/>
          <a:lstStyle/>
          <a:p>
            <a:r>
              <a:rPr lang="en-CA"/>
              <a:t>Jacques Gauvin</a:t>
            </a:r>
          </a:p>
        </p:txBody>
      </p:sp>
      <p:sp>
        <p:nvSpPr>
          <p:cNvPr id="4" name="Slide Number Placeholder 3"/>
          <p:cNvSpPr>
            <a:spLocks noGrp="1"/>
          </p:cNvSpPr>
          <p:nvPr>
            <p:ph type="sldNum" sz="quarter" idx="12"/>
          </p:nvPr>
        </p:nvSpPr>
        <p:spPr/>
        <p:txBody>
          <a:bodyPr/>
          <a:lstStyle/>
          <a:p>
            <a:fld id="{4F29730C-286E-412D-8565-D54FD0E711F3}" type="slidenum">
              <a:rPr lang="en-CA" smtClean="0"/>
              <a:t>9</a:t>
            </a:fld>
            <a:endParaRPr lang="en-CA"/>
          </a:p>
        </p:txBody>
      </p:sp>
      <p:sp>
        <p:nvSpPr>
          <p:cNvPr id="5" name="TextBox 4"/>
          <p:cNvSpPr txBox="1"/>
          <p:nvPr/>
        </p:nvSpPr>
        <p:spPr>
          <a:xfrm>
            <a:off x="883227" y="889843"/>
            <a:ext cx="10425545" cy="5078313"/>
          </a:xfrm>
          <a:prstGeom prst="rect">
            <a:avLst/>
          </a:prstGeom>
          <a:noFill/>
        </p:spPr>
        <p:txBody>
          <a:bodyPr wrap="square" rtlCol="0">
            <a:spAutoFit/>
          </a:bodyPr>
          <a:lstStyle/>
          <a:p>
            <a:r>
              <a:rPr lang="en-US" dirty="0"/>
              <a:t>Pi Hahiroth, according to some language scholars, was an Egyptian word meaning a farm building. It is identified with Pithom and is also considered to mean 'mouth of freedom.' The place was also specified as a valley between high rocks. </a:t>
            </a:r>
          </a:p>
          <a:p>
            <a:endParaRPr lang="en-CA" dirty="0"/>
          </a:p>
          <a:p>
            <a:r>
              <a:rPr lang="en-CA" dirty="0"/>
              <a:t>Migdol is a Hebrew word that means tower. There was an ancient pillar at Nuweiba until only a few years ago and remains are still visible. Across the Sea of Aqaba, not far away, is other evidence of pillar remains. It is called King Solomon's Pillar. </a:t>
            </a:r>
          </a:p>
          <a:p>
            <a:endParaRPr lang="en-CA" dirty="0"/>
          </a:p>
          <a:p>
            <a:r>
              <a:rPr lang="en-US" dirty="0"/>
              <a:t>Baal Zephon apparently was a sort of watch or guard house or perhaps a light house or a military post. Migdol also connotes a fort or military post.</a:t>
            </a:r>
            <a:endParaRPr lang="en-CA" dirty="0"/>
          </a:p>
          <a:p>
            <a:endParaRPr lang="en-CA" dirty="0"/>
          </a:p>
          <a:p>
            <a:r>
              <a:rPr lang="en-US" dirty="0"/>
              <a:t>Nuweiba is as close a match as can be found anywhere. T</a:t>
            </a:r>
            <a:r>
              <a:rPr lang="en-CA" dirty="0"/>
              <a:t>here are remains of an ancient Turkish Fort here according to one source</a:t>
            </a:r>
            <a:r>
              <a:rPr lang="en-US" dirty="0"/>
              <a:t> and another says it was an ancient Egyptian outpost with at least one building</a:t>
            </a:r>
            <a:r>
              <a:rPr lang="en-CA" b="1" dirty="0"/>
              <a:t>.</a:t>
            </a:r>
            <a:r>
              <a:rPr lang="en-CA" dirty="0"/>
              <a:t> </a:t>
            </a:r>
            <a:r>
              <a:rPr lang="en-US" dirty="0"/>
              <a:t>The beach looks like the mouth of a river and the pass through the mountains certainly resembles a valley between high rocks. </a:t>
            </a:r>
            <a:r>
              <a:rPr lang="en-CA" dirty="0"/>
              <a:t>Nuweiba is the place in the wilderness where the Israelites encamped when they turned back from Etham. It lay between Migdol and the sea "before Baal-</a:t>
            </a:r>
            <a:r>
              <a:rPr lang="en-CA" dirty="0" err="1"/>
              <a:t>zephon</a:t>
            </a:r>
            <a:r>
              <a:rPr lang="en-CA" dirty="0"/>
              <a:t>".</a:t>
            </a:r>
            <a:r>
              <a:rPr lang="en-US" dirty="0"/>
              <a:t> </a:t>
            </a:r>
          </a:p>
          <a:p>
            <a:endParaRPr lang="en-CA" dirty="0"/>
          </a:p>
          <a:p>
            <a:r>
              <a:rPr lang="en-CA" dirty="0"/>
              <a:t>Is it possible that the words used in the Bible here were in part prophetic?</a:t>
            </a:r>
          </a:p>
        </p:txBody>
      </p:sp>
    </p:spTree>
    <p:custDataLst>
      <p:tags r:id="rId1"/>
    </p:custDataLst>
    <p:extLst>
      <p:ext uri="{BB962C8B-B14F-4D97-AF65-F5344CB8AC3E}">
        <p14:creationId xmlns:p14="http://schemas.microsoft.com/office/powerpoint/2010/main" val="3860514359"/>
      </p:ext>
    </p:extLst>
  </p:cSld>
  <p:clrMapOvr>
    <a:masterClrMapping/>
  </p:clrMapOvr>
  <mc:AlternateContent xmlns:mc="http://schemas.openxmlformats.org/markup-compatibility/2006" xmlns:p14="http://schemas.microsoft.com/office/powerpoint/2010/main">
    <mc:Choice Requires="p14">
      <p:transition spd="slow" p14:dur="2000" advTm="94317"/>
    </mc:Choice>
    <mc:Fallback xmlns="">
      <p:transition spd="slow" advTm="94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10.xml><?xml version="1.0" encoding="utf-8"?>
<p:tagLst xmlns:a="http://schemas.openxmlformats.org/drawingml/2006/main" xmlns:r="http://schemas.openxmlformats.org/officeDocument/2006/relationships" xmlns:p="http://schemas.openxmlformats.org/presentationml/2006/main">
  <p:tag name="TIMING" val="|1.2"/>
</p:tagLst>
</file>

<file path=ppt/tags/tag11.xml><?xml version="1.0" encoding="utf-8"?>
<p:tagLst xmlns:a="http://schemas.openxmlformats.org/drawingml/2006/main" xmlns:r="http://schemas.openxmlformats.org/officeDocument/2006/relationships" xmlns:p="http://schemas.openxmlformats.org/presentationml/2006/main">
  <p:tag name="TIMING" val="|0.9"/>
</p:tagLst>
</file>

<file path=ppt/tags/tag12.xml><?xml version="1.0" encoding="utf-8"?>
<p:tagLst xmlns:a="http://schemas.openxmlformats.org/drawingml/2006/main" xmlns:r="http://schemas.openxmlformats.org/officeDocument/2006/relationships" xmlns:p="http://schemas.openxmlformats.org/presentationml/2006/main">
  <p:tag name="TIMING" val="|0.9"/>
</p:tagLst>
</file>

<file path=ppt/tags/tag13.xml><?xml version="1.0" encoding="utf-8"?>
<p:tagLst xmlns:a="http://schemas.openxmlformats.org/drawingml/2006/main" xmlns:r="http://schemas.openxmlformats.org/officeDocument/2006/relationships" xmlns:p="http://schemas.openxmlformats.org/presentationml/2006/main">
  <p:tag name="TIMING" val="|0.7|2.1"/>
</p:tagLst>
</file>

<file path=ppt/tags/tag14.xml><?xml version="1.0" encoding="utf-8"?>
<p:tagLst xmlns:a="http://schemas.openxmlformats.org/drawingml/2006/main" xmlns:r="http://schemas.openxmlformats.org/officeDocument/2006/relationships" xmlns:p="http://schemas.openxmlformats.org/presentationml/2006/main">
  <p:tag name="TIMING" val="|0.8"/>
</p:tagLst>
</file>

<file path=ppt/tags/tag15.xml><?xml version="1.0" encoding="utf-8"?>
<p:tagLst xmlns:a="http://schemas.openxmlformats.org/drawingml/2006/main" xmlns:r="http://schemas.openxmlformats.org/officeDocument/2006/relationships" xmlns:p="http://schemas.openxmlformats.org/presentationml/2006/main">
  <p:tag name="TIMING" val="|0.7|3.5"/>
</p:tagLst>
</file>

<file path=ppt/tags/tag16.xml><?xml version="1.0" encoding="utf-8"?>
<p:tagLst xmlns:a="http://schemas.openxmlformats.org/drawingml/2006/main" xmlns:r="http://schemas.openxmlformats.org/officeDocument/2006/relationships" xmlns:p="http://schemas.openxmlformats.org/presentationml/2006/main">
  <p:tag name="TIMING" val="|1.1"/>
</p:tagLst>
</file>

<file path=ppt/tags/tag17.xml><?xml version="1.0" encoding="utf-8"?>
<p:tagLst xmlns:a="http://schemas.openxmlformats.org/drawingml/2006/main" xmlns:r="http://schemas.openxmlformats.org/officeDocument/2006/relationships" xmlns:p="http://schemas.openxmlformats.org/presentationml/2006/main">
  <p:tag name="TIMING" val="|0.8|1.5"/>
</p:tagLst>
</file>

<file path=ppt/tags/tag18.xml><?xml version="1.0" encoding="utf-8"?>
<p:tagLst xmlns:a="http://schemas.openxmlformats.org/drawingml/2006/main" xmlns:r="http://schemas.openxmlformats.org/officeDocument/2006/relationships" xmlns:p="http://schemas.openxmlformats.org/presentationml/2006/main">
  <p:tag name="TIMING" val="|4.3|1"/>
</p:tagLst>
</file>

<file path=ppt/tags/tag19.xml><?xml version="1.0" encoding="utf-8"?>
<p:tagLst xmlns:a="http://schemas.openxmlformats.org/drawingml/2006/main" xmlns:r="http://schemas.openxmlformats.org/officeDocument/2006/relationships" xmlns:p="http://schemas.openxmlformats.org/presentationml/2006/main">
  <p:tag name="TIMING" val="|0.9|1.1"/>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20.xml><?xml version="1.0" encoding="utf-8"?>
<p:tagLst xmlns:a="http://schemas.openxmlformats.org/drawingml/2006/main" xmlns:r="http://schemas.openxmlformats.org/officeDocument/2006/relationships" xmlns:p="http://schemas.openxmlformats.org/presentationml/2006/main">
  <p:tag name="TIMING" val="|0.9"/>
</p:tagLst>
</file>

<file path=ppt/tags/tag21.xml><?xml version="1.0" encoding="utf-8"?>
<p:tagLst xmlns:a="http://schemas.openxmlformats.org/drawingml/2006/main" xmlns:r="http://schemas.openxmlformats.org/officeDocument/2006/relationships" xmlns:p="http://schemas.openxmlformats.org/presentationml/2006/main">
  <p:tag name="TIMING" val="|0.9"/>
</p:tagLst>
</file>

<file path=ppt/tags/tag22.xml><?xml version="1.0" encoding="utf-8"?>
<p:tagLst xmlns:a="http://schemas.openxmlformats.org/drawingml/2006/main" xmlns:r="http://schemas.openxmlformats.org/officeDocument/2006/relationships" xmlns:p="http://schemas.openxmlformats.org/presentationml/2006/main">
  <p:tag name="TIMING" val="|0.7|1.3"/>
</p:tagLst>
</file>

<file path=ppt/tags/tag23.xml><?xml version="1.0" encoding="utf-8"?>
<p:tagLst xmlns:a="http://schemas.openxmlformats.org/drawingml/2006/main" xmlns:r="http://schemas.openxmlformats.org/officeDocument/2006/relationships" xmlns:p="http://schemas.openxmlformats.org/presentationml/2006/main">
  <p:tag name="TIMING" val="|3.8"/>
</p:tagLst>
</file>

<file path=ppt/tags/tag24.xml><?xml version="1.0" encoding="utf-8"?>
<p:tagLst xmlns:a="http://schemas.openxmlformats.org/drawingml/2006/main" xmlns:r="http://schemas.openxmlformats.org/officeDocument/2006/relationships" xmlns:p="http://schemas.openxmlformats.org/presentationml/2006/main">
  <p:tag name="TIMING" val="|0.7|2.5|2.8"/>
</p:tagLst>
</file>

<file path=ppt/tags/tag25.xml><?xml version="1.0" encoding="utf-8"?>
<p:tagLst xmlns:a="http://schemas.openxmlformats.org/drawingml/2006/main" xmlns:r="http://schemas.openxmlformats.org/officeDocument/2006/relationships" xmlns:p="http://schemas.openxmlformats.org/presentationml/2006/main">
  <p:tag name="TIMING" val="|0.9"/>
</p:tagLst>
</file>

<file path=ppt/tags/tag26.xml><?xml version="1.0" encoding="utf-8"?>
<p:tagLst xmlns:a="http://schemas.openxmlformats.org/drawingml/2006/main" xmlns:r="http://schemas.openxmlformats.org/officeDocument/2006/relationships" xmlns:p="http://schemas.openxmlformats.org/presentationml/2006/main">
  <p:tag name="TIMING" val="|3.1"/>
</p:tagLst>
</file>

<file path=ppt/tags/tag27.xml><?xml version="1.0" encoding="utf-8"?>
<p:tagLst xmlns:a="http://schemas.openxmlformats.org/drawingml/2006/main" xmlns:r="http://schemas.openxmlformats.org/officeDocument/2006/relationships" xmlns:p="http://schemas.openxmlformats.org/presentationml/2006/main">
  <p:tag name="TIMING" val="|3.8|7.4"/>
</p:tagLst>
</file>

<file path=ppt/tags/tag3.xml><?xml version="1.0" encoding="utf-8"?>
<p:tagLst xmlns:a="http://schemas.openxmlformats.org/drawingml/2006/main" xmlns:r="http://schemas.openxmlformats.org/officeDocument/2006/relationships" xmlns:p="http://schemas.openxmlformats.org/presentationml/2006/main">
  <p:tag name="TIMING" val="|1.6|3"/>
</p:tagLst>
</file>

<file path=ppt/tags/tag4.xml><?xml version="1.0" encoding="utf-8"?>
<p:tagLst xmlns:a="http://schemas.openxmlformats.org/drawingml/2006/main" xmlns:r="http://schemas.openxmlformats.org/officeDocument/2006/relationships" xmlns:p="http://schemas.openxmlformats.org/presentationml/2006/main">
  <p:tag name="TIMING" val="|2.8|2.1"/>
</p:tagLst>
</file>

<file path=ppt/tags/tag5.xml><?xml version="1.0" encoding="utf-8"?>
<p:tagLst xmlns:a="http://schemas.openxmlformats.org/drawingml/2006/main" xmlns:r="http://schemas.openxmlformats.org/officeDocument/2006/relationships" xmlns:p="http://schemas.openxmlformats.org/presentationml/2006/main">
  <p:tag name="TIMING" val="|2.3|2|1.7|1.9"/>
</p:tagLst>
</file>

<file path=ppt/tags/tag6.xml><?xml version="1.0" encoding="utf-8"?>
<p:tagLst xmlns:a="http://schemas.openxmlformats.org/drawingml/2006/main" xmlns:r="http://schemas.openxmlformats.org/officeDocument/2006/relationships" xmlns:p="http://schemas.openxmlformats.org/presentationml/2006/main">
  <p:tag name="TIMING" val="|1.7|21|21.1"/>
</p:tagLst>
</file>

<file path=ppt/tags/tag7.xml><?xml version="1.0" encoding="utf-8"?>
<p:tagLst xmlns:a="http://schemas.openxmlformats.org/drawingml/2006/main" xmlns:r="http://schemas.openxmlformats.org/officeDocument/2006/relationships" xmlns:p="http://schemas.openxmlformats.org/presentationml/2006/main">
  <p:tag name="TIMING" val="|16.6|19.5|12.8|37"/>
</p:tagLst>
</file>

<file path=ppt/tags/tag8.xml><?xml version="1.0" encoding="utf-8"?>
<p:tagLst xmlns:a="http://schemas.openxmlformats.org/drawingml/2006/main" xmlns:r="http://schemas.openxmlformats.org/officeDocument/2006/relationships" xmlns:p="http://schemas.openxmlformats.org/presentationml/2006/main">
  <p:tag name="TIMING" val="|1.2"/>
</p:tagLst>
</file>

<file path=ppt/tags/tag9.xml><?xml version="1.0" encoding="utf-8"?>
<p:tagLst xmlns:a="http://schemas.openxmlformats.org/drawingml/2006/main" xmlns:r="http://schemas.openxmlformats.org/officeDocument/2006/relationships" xmlns:p="http://schemas.openxmlformats.org/presentationml/2006/main">
  <p:tag name="TIMING" val="|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3095</TotalTime>
  <Words>3032</Words>
  <Application>Microsoft Office PowerPoint</Application>
  <PresentationFormat>Widescreen</PresentationFormat>
  <Paragraphs>231</Paragraphs>
  <Slides>30</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Algerian</vt:lpstr>
      <vt:lpstr>Andalus</vt:lpstr>
      <vt:lpstr>Arial</vt:lpstr>
      <vt:lpstr>Arial Rounded MT Bold</vt:lpstr>
      <vt:lpstr>Calibri</vt:lpstr>
      <vt:lpstr>Calibri Light</vt:lpstr>
      <vt:lpstr>Office Theme</vt:lpstr>
      <vt:lpstr>Custom Design</vt:lpstr>
      <vt:lpstr>1_Office Theme</vt:lpstr>
      <vt:lpstr>Presented By</vt:lpstr>
      <vt:lpstr>Mount Sinai</vt:lpstr>
      <vt:lpstr>PowerPoint Presentation</vt:lpstr>
      <vt:lpstr>Mt Sinai/Horeb(?) Here are a couple of blow ups to show detail.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Mount Sinai?</dc:title>
  <dc:creator>JACQUES GAUVIN</dc:creator>
  <cp:lastModifiedBy>Jacques Gauvin</cp:lastModifiedBy>
  <cp:revision>213</cp:revision>
  <dcterms:created xsi:type="dcterms:W3CDTF">2017-05-15T08:43:22Z</dcterms:created>
  <dcterms:modified xsi:type="dcterms:W3CDTF">2023-08-11T11:22:43Z</dcterms:modified>
</cp:coreProperties>
</file>